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9" r:id="rId2"/>
    <p:sldId id="296" r:id="rId3"/>
    <p:sldId id="283" r:id="rId4"/>
    <p:sldId id="405" r:id="rId5"/>
    <p:sldId id="406" r:id="rId6"/>
    <p:sldId id="360" r:id="rId7"/>
    <p:sldId id="359" r:id="rId8"/>
    <p:sldId id="303" r:id="rId9"/>
    <p:sldId id="407" r:id="rId10"/>
    <p:sldId id="422" r:id="rId11"/>
    <p:sldId id="423" r:id="rId12"/>
    <p:sldId id="424" r:id="rId13"/>
    <p:sldId id="425" r:id="rId14"/>
    <p:sldId id="431" r:id="rId15"/>
    <p:sldId id="432" r:id="rId16"/>
    <p:sldId id="426" r:id="rId17"/>
    <p:sldId id="428" r:id="rId18"/>
    <p:sldId id="429" r:id="rId19"/>
    <p:sldId id="430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309" r:id="rId35"/>
    <p:sldId id="372" r:id="rId36"/>
    <p:sldId id="344" r:id="rId37"/>
    <p:sldId id="346" r:id="rId38"/>
    <p:sldId id="347" r:id="rId39"/>
    <p:sldId id="348" r:id="rId40"/>
    <p:sldId id="364" r:id="rId41"/>
    <p:sldId id="366" r:id="rId42"/>
    <p:sldId id="367" r:id="rId43"/>
    <p:sldId id="368" r:id="rId44"/>
    <p:sldId id="268" r:id="rId45"/>
    <p:sldId id="270" r:id="rId46"/>
    <p:sldId id="271" r:id="rId47"/>
    <p:sldId id="27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24" autoAdjust="0"/>
  </p:normalViewPr>
  <p:slideViewPr>
    <p:cSldViewPr>
      <p:cViewPr>
        <p:scale>
          <a:sx n="90" d="100"/>
          <a:sy n="90" d="100"/>
        </p:scale>
        <p:origin x="-56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08828-A215-4ACD-8138-A8994A89567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5C94C-C93E-446F-BA6B-47CAB989A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3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C94C-C93E-446F-BA6B-47CAB989A4D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3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1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1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8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0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0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9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6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2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A62B-C9D1-4DB9-844A-3D5956707DA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41C5-5F4B-47E2-9F3A-8F528B7A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6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rregion.ru/depts/dtspn/DocLib/instruc/dossreda/perechuchryo.pd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11113" y="1773238"/>
            <a:ext cx="9144000" cy="4751387"/>
          </a:xfrm>
          <a:prstGeom prst="rect">
            <a:avLst/>
          </a:prstGeom>
          <a:solidFill>
            <a:srgbClr val="DC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</a:rPr>
              <a:t>	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2051" name="Picture 4" descr="logo_d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43576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971550" y="2133600"/>
            <a:ext cx="693737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Нормативно-правовое и организационно-методическое обеспечение реализации мероприятий, направленных 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совершенствование комплексной реабилитации и </a:t>
            </a:r>
            <a:r>
              <a:rPr lang="ru-RU" altLang="ru-RU" sz="2800" b="1" dirty="0" err="1" smtClean="0"/>
              <a:t>абилитации</a:t>
            </a:r>
            <a:r>
              <a:rPr lang="ru-RU" altLang="ru-RU" sz="2800" b="1" dirty="0" smtClean="0"/>
              <a:t> инвалидов в Ярославской области</a:t>
            </a:r>
            <a:endParaRPr lang="ru-RU" alt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529262"/>
            <a:ext cx="9144000" cy="132873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.11.2019</a:t>
            </a:r>
            <a:endParaRPr lang="ru-RU" alt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16013" y="5755372"/>
            <a:ext cx="2279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 b="1" dirty="0" smtClean="0"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ea typeface="Times New Roman" pitchFamily="18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b="1" dirty="0">
              <a:ea typeface="Times New Roman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00213"/>
            <a:ext cx="9144000" cy="7302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4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30622"/>
            <a:ext cx="8640960" cy="11381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инвалидов.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реабилитации инвалидов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абилитации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детей-инвалидов (ГОСТ Р 58258-2018) введен с 01.07.2019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429" y="3573016"/>
            <a:ext cx="6876764" cy="1261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программа ранней помощи - </a:t>
            </a:r>
            <a:r>
              <a:rPr lang="ru-RU" b="1" dirty="0" smtClean="0"/>
              <a:t>программа, в которую включены объем, сроки, порядок и содержание семейно-центрированных услуг, предоставляемых конкретному ребенку и семье по программе ранней помощи.</a:t>
            </a:r>
            <a:endParaRPr lang="ru-RU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533934"/>
            <a:ext cx="6876764" cy="19082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программа реабилитации или </a:t>
            </a:r>
            <a:r>
              <a:rPr lang="ru-RU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абилитации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инвалида (ИПРА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оптимальных для инвалида реабилитационных мероприятий, включающий в себя отдельные виды, формы, объемы, сроки и порядок реализации реабилитационных мероприятий,  направленных на восстановление, компенсацию нарушенных функций организма.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0" y="1312947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9323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02" y="3573016"/>
            <a:ext cx="17494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234" y="5013176"/>
            <a:ext cx="8412027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Ранняя помощь - </a:t>
            </a:r>
            <a:r>
              <a:rPr lang="ru-RU" b="1" dirty="0" smtClean="0"/>
              <a:t>комплекс медицинских, социальных, психолого-педагогических услуг, оказываемых на межведомственной основе детям и их семьям от 0 до 3, направленных на раннее выявление детей «групп риска»,  содействие их оптимальному развитию, формированию физ.  </a:t>
            </a:r>
            <a:r>
              <a:rPr lang="ru-RU" b="1" dirty="0"/>
              <a:t>и</a:t>
            </a:r>
            <a:r>
              <a:rPr lang="ru-RU" b="1" dirty="0" smtClean="0"/>
              <a:t> псих. </a:t>
            </a:r>
            <a:r>
              <a:rPr lang="ru-RU" b="1" dirty="0"/>
              <a:t>з</a:t>
            </a:r>
            <a:r>
              <a:rPr lang="ru-RU" b="1" dirty="0" smtClean="0"/>
              <a:t>доровья, повышение компетентности родителей.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9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30622"/>
            <a:ext cx="8640960" cy="11381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инвалидов.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реабилитации инвалидов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абилитации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детей-инвалидов (ГОСТ Р 58258-2018) введен с 01.07.2019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810" y="3356992"/>
            <a:ext cx="6876764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Реабилитационные организации – </a:t>
            </a:r>
            <a:r>
              <a:rPr lang="ru-RU" b="1" dirty="0" smtClean="0"/>
              <a:t>предоставляющие реабилитационные услуги, услуги ранней помощи и сопровождение инвалидов (детей-инвалидов) в сферах образования, соцзащиты, здравоохранения, физкультуры и спорта, культуры, занятости, направленные на устранение (компенсацию) ограничений жизнедеятельности.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1533934"/>
            <a:ext cx="6876764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Ограничение жизнедеятельности</a:t>
            </a:r>
            <a:r>
              <a:rPr lang="ru-RU" sz="1600" b="1" dirty="0" smtClean="0"/>
              <a:t> –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полная или частичная утрата лицом способности или возможности осуществлять самообслуживание, самостоятельно передвигаться, ориентироваться, общаться, контролировать свое поведение, обучаться и заниматься трудовой деятельностью.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0" y="1312947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9323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02" y="3573016"/>
            <a:ext cx="17494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810" y="5373216"/>
            <a:ext cx="8412027" cy="984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реабилитационный услуг и </a:t>
            </a:r>
            <a:r>
              <a:rPr lang="ru-RU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орагнизаций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smtClean="0"/>
              <a:t>перечень реабилитационных услуг и организаций, предоставляющих такие услуги инвалидам, в </a:t>
            </a:r>
            <a:r>
              <a:rPr lang="ru-RU" b="1" dirty="0" err="1" smtClean="0"/>
              <a:t>т.ч</a:t>
            </a:r>
            <a:r>
              <a:rPr lang="ru-RU" b="1" dirty="0" smtClean="0"/>
              <a:t>. детям-инвалидам.</a:t>
            </a:r>
          </a:p>
        </p:txBody>
      </p:sp>
    </p:spTree>
    <p:extLst>
      <p:ext uri="{BB962C8B-B14F-4D97-AF65-F5344CB8AC3E}">
        <p14:creationId xmlns:p14="http://schemas.microsoft.com/office/powerpoint/2010/main" val="12945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30622"/>
            <a:ext cx="8640960" cy="11381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инвалидов.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реабилитации инвалидов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абилитации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детей-инвалидов (ГОСТ Р 58258-2018) введен с 01.07.2019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810" y="3449686"/>
            <a:ext cx="6955392" cy="15388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защита инвалидов – </a:t>
            </a:r>
            <a:r>
              <a:rPr lang="ru-RU" b="1" dirty="0" smtClean="0"/>
              <a:t>система гарантированных государством экономических, правовых мер и мер социальной поддержки, обеспечивающих инвалидам условия для преодоления, замещения ограничений и создание равных условий с другими гражданами.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9846" y="1357025"/>
            <a:ext cx="7290625" cy="18466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комплексной реабилитации</a:t>
            </a:r>
            <a:r>
              <a:rPr lang="ru-RU" sz="1600" b="1" dirty="0" smtClean="0"/>
              <a:t> –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методологических, методических, правовых, финансовых и организационных компонентов (в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организаций), обеспечивающих реабилитационный процесс на основе эффективного межведомственного взаимодействия при обеспечении соцзащиты инвалидов, их сопровождение.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0" y="1312947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9323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02" y="3573016"/>
            <a:ext cx="17494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810" y="5301208"/>
            <a:ext cx="8412027" cy="984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поддержка инвалидов – </a:t>
            </a:r>
            <a:r>
              <a:rPr lang="ru-RU" b="1" dirty="0" smtClean="0"/>
              <a:t>система мер, обеспечивающая социальные гарантии инвалидам, устанавливаемая законами и иными нормативными правовыми актами, за исключением пенсионного обеспечения.  </a:t>
            </a:r>
          </a:p>
        </p:txBody>
      </p:sp>
    </p:spTree>
    <p:extLst>
      <p:ext uri="{BB962C8B-B14F-4D97-AF65-F5344CB8AC3E}">
        <p14:creationId xmlns:p14="http://schemas.microsoft.com/office/powerpoint/2010/main" val="16727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30622"/>
            <a:ext cx="8640960" cy="11381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инвалидов.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реабилитации инвалидов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абилитации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детей-инвалидов (ГОСТ Р 58258-2018) введен с 01.07.2019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810" y="3356992"/>
            <a:ext cx="6876764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Реабилитационные организации – </a:t>
            </a:r>
            <a:r>
              <a:rPr lang="ru-RU" b="1" dirty="0" smtClean="0"/>
              <a:t>предоставляющие реабилитационные услуги, услуги ранней помощи и сопровождение инвалидов (детей-инвалидов) в сферах образования, соцзащиты, здравоохранения, физкультуры и спорта, культуры, занятости, направленные на устранение (компенсацию) ограничений жизнедеятельности.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1533934"/>
            <a:ext cx="6876764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Ограничение жизнедеятельности</a:t>
            </a:r>
            <a:r>
              <a:rPr lang="ru-RU" sz="1600" b="1" dirty="0" smtClean="0"/>
              <a:t> –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полная или частичная утрата лицом способности или возможности осуществлять самообслуживание, самостоятельно передвигаться, ориентироваться, общаться, контролировать свое поведение, обучаться и заниматься трудовой деятельностью.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0" y="1312947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9323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02" y="3573016"/>
            <a:ext cx="17494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810" y="5373216"/>
            <a:ext cx="8412027" cy="984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реабилитационный услуг и организаций – </a:t>
            </a:r>
            <a:r>
              <a:rPr lang="ru-RU" b="1" dirty="0" smtClean="0"/>
              <a:t>перечень реабилитационных услуг и организаций, предоставляющих такие услуги инвалидам, в </a:t>
            </a:r>
            <a:r>
              <a:rPr lang="ru-RU" b="1" dirty="0" err="1" smtClean="0"/>
              <a:t>т.ч</a:t>
            </a:r>
            <a:r>
              <a:rPr lang="ru-RU" b="1" dirty="0" smtClean="0"/>
              <a:t>. детям-инвалидам.</a:t>
            </a:r>
          </a:p>
        </p:txBody>
      </p:sp>
    </p:spTree>
    <p:extLst>
      <p:ext uri="{BB962C8B-B14F-4D97-AF65-F5344CB8AC3E}">
        <p14:creationId xmlns:p14="http://schemas.microsoft.com/office/powerpoint/2010/main" val="16727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межведомственного взаимодействия при реализации ИПРА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6591" y="1460889"/>
            <a:ext cx="8568952" cy="44012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707904" y="2852936"/>
            <a:ext cx="1944216" cy="108012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ИПРА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(Бюро МСЭ)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588224" y="1576129"/>
            <a:ext cx="2088232" cy="1080120"/>
          </a:xfrm>
          <a:prstGeom prst="flowChartConnector">
            <a:avLst/>
          </a:prstGeom>
          <a:solidFill>
            <a:srgbClr val="F7F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Социальная реабилитация (ДТиСПН ЯО)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83568" y="1499997"/>
            <a:ext cx="2304256" cy="1080120"/>
          </a:xfrm>
          <a:prstGeom prst="flowChartConnector">
            <a:avLst/>
          </a:prstGeom>
          <a:solidFill>
            <a:srgbClr val="F7F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Педагогическая реабилитация (ДО ЯО)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539552" y="3212976"/>
            <a:ext cx="2448272" cy="1167950"/>
          </a:xfrm>
          <a:prstGeom prst="flowChartConnector">
            <a:avLst/>
          </a:prstGeom>
          <a:solidFill>
            <a:srgbClr val="F7F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Физкультурная реабилитация (ДФКСиМП ЯО)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6660232" y="3068960"/>
            <a:ext cx="2016224" cy="1296144"/>
          </a:xfrm>
          <a:prstGeom prst="flowChartConnector">
            <a:avLst/>
          </a:prstGeom>
          <a:solidFill>
            <a:srgbClr val="F7F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Проф. реабилитация  (ДГСЗН ЯО)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2123728" y="4531077"/>
            <a:ext cx="2472934" cy="113017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Средства реабилитации (Отделение ФСС)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3541204" y="1505744"/>
            <a:ext cx="2110916" cy="1029072"/>
          </a:xfrm>
          <a:prstGeom prst="flowChartConnector">
            <a:avLst/>
          </a:prstGeom>
          <a:solidFill>
            <a:srgbClr val="F7F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Медицинская реабилитация (ДЗИФ ЯО)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076056" y="4581128"/>
            <a:ext cx="2448272" cy="1057267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Пенсионное обеспечение (Отделение ПФР)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541204" y="3883005"/>
            <a:ext cx="886780" cy="64807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20072" y="3832955"/>
            <a:ext cx="576064" cy="74817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</p:cNvCxnSpPr>
          <p:nvPr/>
        </p:nvCxnSpPr>
        <p:spPr>
          <a:xfrm flipH="1">
            <a:off x="2915816" y="3392996"/>
            <a:ext cx="792088" cy="26849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6"/>
            <a:endCxn id="13" idx="2"/>
          </p:cNvCxnSpPr>
          <p:nvPr/>
        </p:nvCxnSpPr>
        <p:spPr>
          <a:xfrm>
            <a:off x="5652120" y="3392996"/>
            <a:ext cx="1008112" cy="32403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7"/>
          </p:cNvCxnSpPr>
          <p:nvPr/>
        </p:nvCxnSpPr>
        <p:spPr>
          <a:xfrm flipV="1">
            <a:off x="5367396" y="2204864"/>
            <a:ext cx="1220828" cy="80625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0"/>
            <a:endCxn id="15" idx="4"/>
          </p:cNvCxnSpPr>
          <p:nvPr/>
        </p:nvCxnSpPr>
        <p:spPr>
          <a:xfrm flipH="1" flipV="1">
            <a:off x="4596662" y="2534816"/>
            <a:ext cx="83350" cy="31812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1"/>
          </p:cNvCxnSpPr>
          <p:nvPr/>
        </p:nvCxnSpPr>
        <p:spPr>
          <a:xfrm flipH="1" flipV="1">
            <a:off x="2843808" y="2348880"/>
            <a:ext cx="1148820" cy="66223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Участники региональной системы реабилитации и абилитации инвалидов, в том числе детей-инвалидов, в Ярославской области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387443"/>
            <a:ext cx="8784976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В целях реализации мероприятий по реабилитации и абилитации инвалидов, в том числе детей-инвалидов органами исполнительной власти Ярославской области </a:t>
            </a:r>
            <a:r>
              <a:rPr lang="ru-RU" sz="2000" b="1" u="sng" dirty="0" smtClean="0"/>
              <a:t>определены учреждения</a:t>
            </a:r>
            <a:r>
              <a:rPr lang="ru-RU" sz="2000" dirty="0" smtClean="0"/>
              <a:t>, участвующие в предоставлении вышеуказанных мероприятий </a:t>
            </a: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www.yarregion.ru/depts/dtspn/DocLib/instruc/dossreda/perechuchryo.pdf</a:t>
            </a:r>
            <a:r>
              <a:rPr lang="ru-RU" b="1" dirty="0" smtClean="0"/>
              <a:t>) :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57111"/>
              </p:ext>
            </p:extLst>
          </p:nvPr>
        </p:nvGraphicFramePr>
        <p:xfrm>
          <a:off x="94966" y="3032746"/>
          <a:ext cx="8784976" cy="382525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3855"/>
                <a:gridCol w="3084537"/>
                <a:gridCol w="2676103"/>
                <a:gridCol w="2580481"/>
              </a:tblGrid>
              <a:tr h="11528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отрасли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учреждений,</a:t>
                      </a:r>
                      <a:r>
                        <a:rPr lang="ru-RU" sz="1400" baseline="0" dirty="0" smtClean="0"/>
                        <a:t> предоставляющих  реабилитационные  (абилитационные) мероприятия, </a:t>
                      </a:r>
                      <a:r>
                        <a:rPr lang="ru-RU" sz="1400" dirty="0" smtClean="0"/>
                        <a:t>всего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учреждений, имеющих соответствующие лицензии и участвующих в мероприятиях по реабилитации и </a:t>
                      </a:r>
                      <a:r>
                        <a:rPr lang="ru-RU" sz="1400" dirty="0" err="1" smtClean="0"/>
                        <a:t>абилитации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5052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социальная защита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5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образование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</a:t>
                      </a:r>
                      <a:endParaRPr lang="ru-RU" sz="1400" b="1" dirty="0"/>
                    </a:p>
                  </a:txBody>
                  <a:tcPr/>
                </a:tc>
              </a:tr>
              <a:tr h="3505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здравоохранение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</a:t>
                      </a:r>
                      <a:endParaRPr lang="ru-RU" sz="1400" b="1" dirty="0"/>
                    </a:p>
                  </a:txBody>
                  <a:tcPr/>
                </a:tc>
              </a:tr>
              <a:tr h="3505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занятость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</a:tr>
              <a:tr h="3505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культура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</a:tr>
              <a:tr h="3505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физическая культура и спорт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</a:tr>
              <a:tr h="350522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Всего: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8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30622"/>
            <a:ext cx="8640960" cy="11381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инвалидов.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реабилитации инвалидов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абилитации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детей-инвалидов (ГОСТ Р 58258-2018) введен с 01.07.2019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83" y="1504882"/>
            <a:ext cx="6876764" cy="39087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реестр инвалидов</a:t>
            </a:r>
            <a:r>
              <a:rPr lang="ru-RU" sz="2800" b="1" dirty="0" smtClean="0"/>
              <a:t> </a:t>
            </a:r>
            <a:r>
              <a:rPr lang="ru-RU" sz="2200" b="1" dirty="0" smtClean="0"/>
              <a:t>–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федеральная государственная  информационная  система, которая ведется в целях учета сведений об инвалидах, в том числе о детях – инвалидах, включая сведения о группе инвалидности, ограничениях жизнедеятельности, нарушенных функциях организма и степени утраты профессиональной трудоспособности инвалида, а также о проводимых реабилитационный или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абилитационных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мероприятиях, производимых денежных выплатах инвалиду и об иных мерах социальной защиты. </a:t>
            </a:r>
          </a:p>
        </p:txBody>
      </p:sp>
      <p:pic>
        <p:nvPicPr>
          <p:cNvPr id="1027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5" y="1632292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9323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2696"/>
            <a:ext cx="17494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53721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304827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475"/>
            <a:ext cx="5112568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475"/>
            <a:ext cx="3024336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7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106870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0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7" descr="ПРАЗДНИЧНАЯ СТРЕЛКА-IMG_37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5557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557" y="0"/>
            <a:ext cx="9144000" cy="198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2700337" y="154176"/>
            <a:ext cx="6192837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 smtClean="0"/>
              <a:t>На 01.10.2019 </a:t>
            </a:r>
            <a:r>
              <a:rPr lang="ru-RU" altLang="ru-RU" sz="2400" dirty="0" smtClean="0"/>
              <a:t>в Ярославской области на учете в органах социальной защиты населения состоит  </a:t>
            </a:r>
            <a:r>
              <a:rPr lang="ru-RU" altLang="ru-RU" sz="2400" b="1" dirty="0" smtClean="0"/>
              <a:t>96807 (</a:t>
            </a:r>
            <a:r>
              <a:rPr lang="ru-RU" altLang="ru-RU" sz="2000" b="1" dirty="0" smtClean="0"/>
              <a:t>99 930 на 01.01.2019)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жителей, 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>в том числе </a:t>
            </a:r>
            <a:r>
              <a:rPr lang="ru-RU" altLang="ru-RU" sz="2400" b="1" dirty="0" smtClean="0"/>
              <a:t>3 457</a:t>
            </a:r>
            <a:r>
              <a:rPr lang="ru-RU" altLang="ru-RU" sz="2000" b="1" dirty="0" smtClean="0"/>
              <a:t> (3775)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– это дети-инвалиды </a:t>
            </a: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0"/>
            <a:ext cx="2484438" cy="1878013"/>
          </a:xfrm>
          <a:prstGeom prst="rect">
            <a:avLst/>
          </a:prstGeom>
          <a:solidFill>
            <a:srgbClr val="FF660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</a:rPr>
              <a:t>7,7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(8)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 % </a:t>
            </a:r>
            <a:endParaRPr lang="ru-RU" altLang="ru-RU" sz="36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населения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области –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инвалиды</a:t>
            </a:r>
          </a:p>
          <a:p>
            <a:pPr algn="ctr"/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7900" y="1989138"/>
            <a:ext cx="4248596" cy="2880022"/>
          </a:xfrm>
          <a:prstGeom prst="rect">
            <a:avLst/>
          </a:prstGeom>
          <a:solidFill>
            <a:srgbClr val="FFE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932363" y="1630482"/>
            <a:ext cx="381610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altLang="ru-RU" sz="1600" b="1" dirty="0" smtClean="0">
              <a:solidFill>
                <a:srgbClr val="800000"/>
              </a:solidFill>
            </a:endParaRPr>
          </a:p>
          <a:p>
            <a:r>
              <a:rPr lang="ru-RU" altLang="ru-RU" sz="1600" b="1" dirty="0" smtClean="0">
                <a:solidFill>
                  <a:srgbClr val="800000"/>
                </a:solidFill>
              </a:rPr>
              <a:t>По </a:t>
            </a:r>
            <a:r>
              <a:rPr lang="ru-RU" altLang="ru-RU" sz="1600" b="1" dirty="0">
                <a:solidFill>
                  <a:srgbClr val="800000"/>
                </a:solidFill>
              </a:rPr>
              <a:t>особенностям взаимодействию </a:t>
            </a:r>
          </a:p>
          <a:p>
            <a:r>
              <a:rPr lang="ru-RU" altLang="ru-RU" sz="1600" b="1" dirty="0">
                <a:solidFill>
                  <a:srgbClr val="800000"/>
                </a:solidFill>
              </a:rPr>
              <a:t>с окружающей средой:</a:t>
            </a:r>
          </a:p>
          <a:p>
            <a:r>
              <a:rPr lang="ru-RU" altLang="ru-RU" sz="1600" b="1" dirty="0" smtClean="0"/>
              <a:t>2056 (2100)</a:t>
            </a:r>
            <a:r>
              <a:rPr lang="ru-RU" altLang="ru-RU" sz="1600" b="1" dirty="0"/>
              <a:t> </a:t>
            </a:r>
            <a:r>
              <a:rPr lang="ru-RU" altLang="ru-RU" sz="1600" dirty="0"/>
              <a:t>человек </a:t>
            </a:r>
            <a:r>
              <a:rPr lang="ru-RU" altLang="ru-RU" sz="1600" dirty="0" smtClean="0"/>
              <a:t>– инвалиды с </a:t>
            </a:r>
            <a:r>
              <a:rPr lang="ru-RU" altLang="ru-RU" sz="1600" dirty="0"/>
              <a:t>поражением опорно-двигательного аппарата, передвигающиеся </a:t>
            </a:r>
          </a:p>
          <a:p>
            <a:r>
              <a:rPr lang="ru-RU" altLang="ru-RU" sz="1600" dirty="0"/>
              <a:t>с помощью кресел-колясок;</a:t>
            </a:r>
          </a:p>
          <a:p>
            <a:r>
              <a:rPr lang="ru-RU" altLang="ru-RU" sz="1600" b="1" dirty="0" smtClean="0"/>
              <a:t>1625 (1794) </a:t>
            </a:r>
            <a:r>
              <a:rPr lang="ru-RU" altLang="ru-RU" sz="1600" dirty="0"/>
              <a:t>человек – инвалиды по слуху и речи;</a:t>
            </a:r>
          </a:p>
          <a:p>
            <a:r>
              <a:rPr lang="ru-RU" altLang="ru-RU" sz="1600" b="1" dirty="0" smtClean="0"/>
              <a:t>2379  (2383) </a:t>
            </a:r>
            <a:r>
              <a:rPr lang="ru-RU" altLang="ru-RU" sz="1600" dirty="0"/>
              <a:t>человек – инвалиды по зрению;</a:t>
            </a:r>
          </a:p>
          <a:p>
            <a:r>
              <a:rPr lang="ru-RU" altLang="ru-RU" sz="1600" b="1" dirty="0" smtClean="0"/>
              <a:t>2943 (3417) </a:t>
            </a:r>
            <a:r>
              <a:rPr lang="ru-RU" altLang="ru-RU" sz="1600" dirty="0"/>
              <a:t>человек со сниженными ментальными возможностями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инвалидов.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 (ГОСТ Р 54738-2011)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340767"/>
            <a:ext cx="7200800" cy="16312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Действия реабилитационных учреждений, заключающиеся в оказании помощи инвалиду в восстановлении его социального статуса, достижении им материальной независимости, социальной адаптации и интеграции в общество.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7524" y="5229200"/>
            <a:ext cx="864096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Инвалид вправе отказаться от услуг по социальной реабилитации частично или полностью. Такой отказ освобождает соответствующие органы исполнительной власти, органы местного самоуправления, реабилитационные учреждения от ответственности за их исполнение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253874"/>
            <a:ext cx="6550089" cy="16312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Процесс социальной реабилитации  считается завершенным , когда инвалид достиг уровня, максимально возможного и приближенного к уровню, предшествующему получению ограничения жизнедеятельности.</a:t>
            </a:r>
            <a:endParaRPr lang="ru-RU" sz="2000" b="1" dirty="0"/>
          </a:p>
        </p:txBody>
      </p:sp>
      <p:pic>
        <p:nvPicPr>
          <p:cNvPr id="1027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9" y="1268760"/>
            <a:ext cx="1164031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9323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82" y="3253874"/>
            <a:ext cx="17494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933" y="188640"/>
            <a:ext cx="720791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(ГОСТ Р 54738-2011)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Социально-средовая реабилитация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Социально-психологическая реабилитация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Социально-педагогическая реабилитация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Социокультурная реабилитация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Социально-бытовая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79712" y="2875774"/>
            <a:ext cx="6552727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1. </a:t>
            </a:r>
            <a:r>
              <a:rPr lang="ru-RU" b="1" u="sng" dirty="0" smtClean="0"/>
              <a:t>Социально-средовая реабилитация </a:t>
            </a:r>
            <a:r>
              <a:rPr lang="ru-RU" b="1" dirty="0" smtClean="0"/>
              <a:t>– это комплекс услуг, направленных на интеграцию инвалида в общество путем обеспечения его необходимыми набором технических средств реабилитации (ТСР), создание доступной среды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7" y="2782888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23924" y="4221088"/>
            <a:ext cx="2711576" cy="2304256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ТСР </a:t>
            </a:r>
            <a:r>
              <a:rPr lang="ru-RU" sz="1600" dirty="0" smtClean="0"/>
              <a:t>(автомобили, </a:t>
            </a:r>
            <a:r>
              <a:rPr lang="ru-RU" sz="1600" dirty="0" err="1" smtClean="0"/>
              <a:t>тифло</a:t>
            </a:r>
            <a:r>
              <a:rPr lang="ru-RU" sz="1600" dirty="0" smtClean="0"/>
              <a:t>- и </a:t>
            </a:r>
            <a:r>
              <a:rPr lang="ru-RU" sz="1600" dirty="0" err="1" smtClean="0"/>
              <a:t>сурдо</a:t>
            </a:r>
            <a:r>
              <a:rPr lang="ru-RU" sz="1600" dirty="0" smtClean="0"/>
              <a:t>-ср-</a:t>
            </a:r>
            <a:r>
              <a:rPr lang="ru-RU" sz="1600" dirty="0" err="1" smtClean="0"/>
              <a:t>ва</a:t>
            </a:r>
            <a:r>
              <a:rPr lang="ru-RU" sz="1600" dirty="0" smtClean="0"/>
              <a:t>, собаки-проводники</a:t>
            </a:r>
          </a:p>
          <a:p>
            <a:pPr algn="ctr"/>
            <a:r>
              <a:rPr lang="ru-RU" sz="1600" dirty="0"/>
              <a:t>и</a:t>
            </a:r>
            <a:r>
              <a:rPr lang="ru-RU" sz="1600" dirty="0" smtClean="0"/>
              <a:t> т.д.)</a:t>
            </a:r>
            <a:endParaRPr lang="ru-RU" sz="16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419872" y="4220022"/>
            <a:ext cx="2711576" cy="2233314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</a:t>
            </a:r>
          </a:p>
          <a:p>
            <a:pPr algn="ctr"/>
            <a:r>
              <a:rPr lang="ru-RU" sz="1600" dirty="0"/>
              <a:t>инвалида и членов его семьи</a:t>
            </a:r>
          </a:p>
          <a:p>
            <a:pPr algn="ctr"/>
            <a:r>
              <a:rPr lang="ru-RU" sz="1600" dirty="0"/>
              <a:t>п</a:t>
            </a:r>
            <a:r>
              <a:rPr lang="ru-RU" sz="1600" dirty="0" smtClean="0"/>
              <a:t>ользованию</a:t>
            </a:r>
          </a:p>
          <a:p>
            <a:pPr algn="ctr"/>
            <a:r>
              <a:rPr lang="ru-RU" sz="1600" dirty="0" smtClean="0"/>
              <a:t>ТСР</a:t>
            </a:r>
            <a:endParaRPr lang="ru-RU" sz="16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131448" y="4220022"/>
            <a:ext cx="2880320" cy="2233314"/>
          </a:xfrm>
          <a:prstGeom prst="downArrow">
            <a:avLst>
              <a:gd name="adj1" fmla="val 50000"/>
              <a:gd name="adj2" fmla="val 48982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</a:t>
            </a:r>
            <a:r>
              <a:rPr lang="ru-RU" sz="1500" dirty="0" smtClean="0"/>
              <a:t>по а</a:t>
            </a:r>
            <a:r>
              <a:rPr lang="ru-RU" sz="1600" dirty="0" smtClean="0"/>
              <a:t>даптации</a:t>
            </a:r>
          </a:p>
          <a:p>
            <a:pPr algn="ctr"/>
            <a:r>
              <a:rPr lang="ru-RU" sz="1600" dirty="0" smtClean="0"/>
              <a:t>жилья к потребностям инвалида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48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2. Социально-психологическая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28092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2.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Социально-психологическая реабилитация </a:t>
            </a:r>
            <a:r>
              <a:rPr lang="ru-RU" b="1" dirty="0" smtClean="0"/>
              <a:t>– это комплекс услуг, направленных на оказание психологической помощи в части восстановления (формирования) способностей инвалидов, позволяющих им успешно выполнять различные социальные роли (семейные, профессиональные, общественные и др.) и иметь возможность быть реально включенным в разные области социальных отношений и жизнедеятельности, успешная социальная адаптация и интеграция инвалида в общество. 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7" y="188640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077072"/>
            <a:ext cx="828092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социально-психологических услуг: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Психологическое консультирование;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Психологическая диагностика;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Психологическая коррекция;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Психотерапевтическая помощь;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Социально-психологический тренинг;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Психологическая профилактика;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Социально-психологический патронаж.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2. Социально-психологическая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71546" y="1504149"/>
            <a:ext cx="7460893" cy="48628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Психологическое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 </a:t>
            </a:r>
            <a:r>
              <a:rPr lang="ru-RU" b="1" dirty="0" smtClean="0"/>
              <a:t>включает</a:t>
            </a:r>
            <a:r>
              <a:rPr lang="ru-RU" sz="2400" b="1" dirty="0" smtClean="0"/>
              <a:t>:</a:t>
            </a:r>
          </a:p>
          <a:p>
            <a:pPr algn="just"/>
            <a:r>
              <a:rPr lang="ru-RU" sz="2200" b="1" dirty="0" smtClean="0"/>
              <a:t>-выявление значимых для инвалида проблем социально-психологического содержания;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-обсуждение с инвалидом выявленных проблем с целью раскрытия и мобилизации внутренних ресурсов для их последующего решения;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-оказание первичной психологической помощи в решении выявленных проблем;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-предварительное определение типа (вида) необходимой в дальнейшем услуги по социально-психологической реабилитации.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7" y="188640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2. Социально-психологическая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7648" y="1278267"/>
            <a:ext cx="8208911" cy="2923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  диагностика  </a:t>
            </a:r>
            <a:r>
              <a:rPr lang="ru-RU" sz="1600" b="1" dirty="0"/>
              <a:t>включает оценку: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Состояния высших психических функций и динамики психической деятельности;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Состояние эмоционально-волевой сферы (уровень тревожности, возбудимость, пластичность, неустойчивость);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Особенности личностных качеств инвалида (самооценку, уровень притязаний, мотивационную сферу и др.);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Психологического компонента реабилитационного потенциала,  реабилитационных возможностей инвалида;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Социально-психологического аспекта реабилитационного прогноза.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2" y="17099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577" y="4202144"/>
            <a:ext cx="8208911" cy="23391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</a:t>
            </a:r>
            <a:r>
              <a:rPr lang="ru-RU" dirty="0" smtClean="0"/>
              <a:t>: </a:t>
            </a:r>
            <a:r>
              <a:rPr lang="ru-RU" b="1" dirty="0" smtClean="0"/>
              <a:t>1. Анализ исходной документации на инвалида (мед. </a:t>
            </a:r>
            <a:r>
              <a:rPr lang="ru-RU" b="1" dirty="0"/>
              <a:t>и</a:t>
            </a:r>
            <a:r>
              <a:rPr lang="ru-RU" b="1" dirty="0" smtClean="0"/>
              <a:t> соц.);</a:t>
            </a:r>
          </a:p>
          <a:p>
            <a:r>
              <a:rPr lang="ru-RU" b="1" dirty="0" smtClean="0"/>
              <a:t>2. Конкретизация целей и задач психодиагностики и планирование программы</a:t>
            </a:r>
          </a:p>
          <a:p>
            <a:r>
              <a:rPr lang="ru-RU" b="1" dirty="0" smtClean="0"/>
              <a:t>3. Собеседование;</a:t>
            </a:r>
          </a:p>
          <a:p>
            <a:r>
              <a:rPr lang="ru-RU" b="1" dirty="0" smtClean="0"/>
              <a:t>4.Проведение психологической диагностики;</a:t>
            </a:r>
          </a:p>
          <a:p>
            <a:r>
              <a:rPr lang="ru-RU" b="1" dirty="0" smtClean="0"/>
              <a:t>5. Обработка и анализ психодиагностических данных;</a:t>
            </a:r>
          </a:p>
          <a:p>
            <a:r>
              <a:rPr lang="ru-RU" b="1" dirty="0" smtClean="0"/>
              <a:t>6. Подготовка заключения о результатам психодиагностики;</a:t>
            </a:r>
          </a:p>
          <a:p>
            <a:r>
              <a:rPr lang="ru-RU" b="1" dirty="0" smtClean="0"/>
              <a:t>7. Разработка психологической составляющей ИПРА инвалида с конкретизацией содержания и направленности социально-психолог. услуг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54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2. Социально-психологическая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3300" y="1278267"/>
            <a:ext cx="8603260" cy="24314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 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 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с целью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r>
              <a:rPr lang="ru-RU" b="1" dirty="0" smtClean="0"/>
              <a:t>- </a:t>
            </a:r>
            <a:r>
              <a:rPr lang="ru-RU" b="1" dirty="0"/>
              <a:t> </a:t>
            </a:r>
            <a:r>
              <a:rPr lang="ru-RU" b="1" dirty="0" smtClean="0"/>
              <a:t>   восстановления оптимального функционирования психологических механизмов;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профилактика нежелательных негативных тенденций в личностном развитии    </a:t>
            </a:r>
          </a:p>
          <a:p>
            <a:r>
              <a:rPr lang="ru-RU" b="1" dirty="0" smtClean="0"/>
              <a:t>      инвалида, социализация на всех уровнях социума;</a:t>
            </a:r>
          </a:p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проведения:</a:t>
            </a:r>
          </a:p>
          <a:p>
            <a:r>
              <a:rPr lang="ru-RU" b="1" dirty="0" smtClean="0"/>
              <a:t>Ролевые игры по различным тематикам и сложности сюжета, учебные занятия, выполнение тестовых заданий с обратной связью и другие.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2" y="17099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299" y="4149080"/>
            <a:ext cx="8625039" cy="23391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Психотерапевтическая помощь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 smtClean="0"/>
              <a:t>это система психологических воздействий, направленных на перестройку системы отношений личности инвалида, деформированной болезнью и решающих задачи по изменению отношений как к социальному окружению, так и к своей собственной личности, а также по формированию позитивного психологического микроклимата в семье.</a:t>
            </a:r>
          </a:p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Методы: </a:t>
            </a:r>
          </a:p>
          <a:p>
            <a:r>
              <a:rPr lang="ru-RU" sz="1600" b="1" dirty="0" smtClean="0"/>
              <a:t> Арт-терапия, </a:t>
            </a:r>
            <a:r>
              <a:rPr lang="ru-RU" sz="1600" b="1" dirty="0" err="1" smtClean="0"/>
              <a:t>библиотерапия</a:t>
            </a:r>
            <a:r>
              <a:rPr lang="ru-RU" sz="1600" b="1" dirty="0" smtClean="0"/>
              <a:t>, семейная психотерапия и </a:t>
            </a:r>
            <a:r>
              <a:rPr lang="ru-RU" sz="1600" b="1" dirty="0" err="1" smtClean="0"/>
              <a:t>др.виды</a:t>
            </a:r>
            <a:r>
              <a:rPr lang="ru-RU" sz="1600" b="1" dirty="0" smtClean="0"/>
              <a:t> терапии. </a:t>
            </a:r>
            <a:r>
              <a:rPr lang="ru-RU" sz="1600" b="1" dirty="0" err="1" smtClean="0"/>
              <a:t>Психодрама</a:t>
            </a:r>
            <a:r>
              <a:rPr lang="ru-RU" sz="1600" b="1" dirty="0" smtClean="0"/>
              <a:t>.</a:t>
            </a:r>
          </a:p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Формы: </a:t>
            </a:r>
            <a:r>
              <a:rPr lang="ru-RU" sz="1600" b="1" dirty="0" smtClean="0"/>
              <a:t>групповые и индивидуальные сеансы (сессии).</a:t>
            </a:r>
          </a:p>
        </p:txBody>
      </p:sp>
    </p:spTree>
    <p:extLst>
      <p:ext uri="{BB962C8B-B14F-4D97-AF65-F5344CB8AC3E}">
        <p14:creationId xmlns:p14="http://schemas.microsoft.com/office/powerpoint/2010/main" val="10999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2. Социально-психологическая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3300" y="1278267"/>
            <a:ext cx="8603260" cy="22621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 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r>
              <a:rPr lang="ru-RU" sz="1600" b="1" dirty="0" smtClean="0"/>
              <a:t>заключается в содействии:</a:t>
            </a:r>
            <a:endParaRPr lang="ru-RU" sz="1600" b="1" dirty="0"/>
          </a:p>
          <a:p>
            <a:pPr marL="285750" indent="-285750">
              <a:buFontTx/>
              <a:buChar char="-"/>
            </a:pPr>
            <a:r>
              <a:rPr lang="ru-RU" sz="1700" b="1" dirty="0" smtClean="0"/>
              <a:t>в  приобретении  психологических знаний, повышении социально-психологической компетентности;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/>
              <a:t>формирование   потребности (мотивации) использовать эти знания для работы над собой, над своими проблемами социально-психологического содержания;</a:t>
            </a:r>
          </a:p>
          <a:p>
            <a:pPr marL="285750" indent="-285750">
              <a:buFontTx/>
              <a:buChar char="-"/>
            </a:pPr>
            <a:r>
              <a:rPr lang="ru-RU" sz="1700" b="1" dirty="0" smtClean="0"/>
              <a:t>создание условий для полноценного психического функционирования личности инвалида (устранение или снижение факторов психологического дискомфорта в семье, на работе и в других социальных группах).</a:t>
            </a:r>
            <a:endParaRPr lang="ru-RU" sz="17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2" y="17099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300" y="3717032"/>
            <a:ext cx="8625039" cy="29084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Социально-психологический тренинг </a:t>
            </a:r>
            <a:r>
              <a:rPr lang="ru-RU" sz="1600" b="1" dirty="0" smtClean="0"/>
              <a:t> направлен на </a:t>
            </a:r>
            <a:r>
              <a:rPr lang="ru-RU" b="1" dirty="0" smtClean="0"/>
              <a:t>активное </a:t>
            </a:r>
            <a:r>
              <a:rPr lang="ru-RU" sz="1700" b="1" dirty="0" smtClean="0"/>
              <a:t>психологическое воздействие в целях снятия у инвалида последствий психотравмирующих ситуаций, нервно-психической напряжённости, на развитие и формирование способностей, позволяющих успешной адаптации в новых социальных условиях.</a:t>
            </a:r>
          </a:p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Виды: </a:t>
            </a:r>
            <a:r>
              <a:rPr lang="ru-RU" sz="1700" b="1" dirty="0"/>
              <a:t>Аутотренинги, тренинги креативности, тренинги различных интеллектуальных, моторных функций, тренинги личностного роста, коммуникативные тренинги и др.</a:t>
            </a:r>
          </a:p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Формы: </a:t>
            </a:r>
            <a:r>
              <a:rPr lang="ru-RU" sz="1600" b="1" dirty="0" smtClean="0"/>
              <a:t>групповые дискуссии, ролевые и деловые игры, </a:t>
            </a:r>
            <a:r>
              <a:rPr lang="ru-RU" sz="1600" b="1" dirty="0" err="1" smtClean="0"/>
              <a:t>психогимнастические</a:t>
            </a:r>
            <a:r>
              <a:rPr lang="ru-RU" sz="1600" b="1" dirty="0" smtClean="0"/>
              <a:t> и релаксационные упражнения, моделирующие специальные условия для тренинга определенных психических функций и качеств, ответственных за </a:t>
            </a:r>
            <a:r>
              <a:rPr lang="ru-RU" sz="1600" b="1" dirty="0" err="1" smtClean="0"/>
              <a:t>соц.адаптацию</a:t>
            </a:r>
            <a:r>
              <a:rPr lang="ru-RU" sz="1600" b="1" dirty="0" smtClean="0"/>
              <a:t> инвалида.</a:t>
            </a:r>
          </a:p>
        </p:txBody>
      </p:sp>
    </p:spTree>
    <p:extLst>
      <p:ext uri="{BB962C8B-B14F-4D97-AF65-F5344CB8AC3E}">
        <p14:creationId xmlns:p14="http://schemas.microsoft.com/office/powerpoint/2010/main" val="35255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2. Социально-психологическая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3300" y="1278267"/>
            <a:ext cx="8603260" cy="47397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Социально-психологический патронаж </a:t>
            </a:r>
            <a:r>
              <a:rPr lang="ru-RU" sz="1600" b="1" dirty="0" smtClean="0"/>
              <a:t>заключается </a:t>
            </a:r>
            <a:r>
              <a:rPr lang="ru-RU" sz="2000" b="1" dirty="0" smtClean="0"/>
              <a:t>в систематическом наблюдении за инвалидами для своевременного выявления ситуаций психического дискомфорта, обусловленных проблемами адаптации инвалида в семье, на производстве, в социуме в целом и оказании психологической помощи:</a:t>
            </a:r>
          </a:p>
          <a:p>
            <a:pPr algn="just"/>
            <a:r>
              <a:rPr lang="ru-RU" sz="2000" b="1" dirty="0" smtClean="0"/>
              <a:t>- по коррекции и стабилизации внутрисемейных отношений (психологического климата в семье);</a:t>
            </a:r>
          </a:p>
          <a:p>
            <a:pPr algn="just"/>
            <a:r>
              <a:rPr lang="ru-RU" sz="2000" b="1" dirty="0" smtClean="0"/>
              <a:t>- коррекции межличностных отношений в рабочей группе, трудовом коллективе;</a:t>
            </a:r>
          </a:p>
          <a:p>
            <a:pPr algn="just"/>
            <a:r>
              <a:rPr lang="ru-RU" sz="2000" b="1" dirty="0" smtClean="0"/>
              <a:t>- организации обучения членов семьи методам психологического взаимодействия с инвалидом;</a:t>
            </a:r>
          </a:p>
          <a:p>
            <a:pPr algn="just"/>
            <a:r>
              <a:rPr lang="ru-RU" sz="2000" b="1" dirty="0" smtClean="0"/>
              <a:t>- оказание  психологической помощи семье в целом как ближайшему социальному окружению инвалида;</a:t>
            </a:r>
            <a:endParaRPr lang="ru-RU" sz="2000" b="1" dirty="0"/>
          </a:p>
          <a:p>
            <a:pPr algn="ctr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задача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социально-психологический патронажа</a:t>
            </a:r>
            <a:r>
              <a:rPr lang="ru-RU" sz="1700" b="1" dirty="0" smtClean="0"/>
              <a:t> 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формирование у инвалида адекватных моделей социального поведения</a:t>
            </a:r>
            <a:endParaRPr lang="ru-RU" sz="20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2" y="17099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7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/>
              <a:t>3</a:t>
            </a:r>
            <a:r>
              <a:rPr lang="ru-RU" sz="2000" b="1" dirty="0" smtClean="0"/>
              <a:t>. Социально-педагогическая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2786" y="1628800"/>
            <a:ext cx="860326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Социально-педагогическая реабилитация </a:t>
            </a:r>
            <a:r>
              <a:rPr lang="ru-RU" sz="2200" b="1" dirty="0" smtClean="0"/>
              <a:t>–это совокупность услуг по коррекции и компенсации функций, приспособлению инвалида к условиям социальной среды педагогическими методами и средствами.</a:t>
            </a:r>
            <a:endParaRPr lang="ru-RU" sz="1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2" y="17099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352" y="3645024"/>
            <a:ext cx="8403156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социально-педагогических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Социально – педагогическая </a:t>
            </a:r>
            <a:r>
              <a:rPr lang="ru-RU" b="1" dirty="0"/>
              <a:t>диагностика;</a:t>
            </a:r>
          </a:p>
          <a:p>
            <a:pPr marL="342900" indent="-342900">
              <a:buAutoNum type="arabicPeriod"/>
            </a:pPr>
            <a:r>
              <a:rPr lang="ru-RU" b="1" dirty="0"/>
              <a:t>Социально – </a:t>
            </a:r>
            <a:r>
              <a:rPr lang="ru-RU" b="1" dirty="0" smtClean="0"/>
              <a:t>педагогическое консультирование;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Педагогическая коррекция;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Коррекционное обучение;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Педагогическое просвещение;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Социально-педагогический патронаж и поддержка.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3. Социально-педагогическая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7648" y="1278267"/>
            <a:ext cx="8208911" cy="22775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Социально-педагогическая   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  <a:r>
              <a:rPr lang="ru-RU" sz="1600" b="1" dirty="0"/>
              <a:t>  </a:t>
            </a:r>
            <a:r>
              <a:rPr lang="ru-RU" sz="1600" b="1" dirty="0" smtClean="0"/>
              <a:t> заключается в</a:t>
            </a:r>
            <a:endParaRPr lang="ru-RU" sz="1600" b="1" dirty="0"/>
          </a:p>
          <a:p>
            <a:pPr algn="just"/>
            <a:r>
              <a:rPr lang="ru-RU" sz="2000" b="1" dirty="0" smtClean="0"/>
              <a:t>	выявлении и анализе особенностей образовательного статуса инвалида и членов его  семьи, ограничений способности к обучению, в оценке сохранности общеобразовательных и профессионально важных качеств, определяющих способности и возможности обучения/образования, потребности в получении социально-педагогических услуг.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2" y="17099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368" y="3717032"/>
            <a:ext cx="8208911" cy="28931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Социально-педагогическое консультирование </a:t>
            </a:r>
            <a:r>
              <a:rPr lang="ru-RU" sz="1600" b="1" dirty="0" smtClean="0"/>
              <a:t>заключается в</a:t>
            </a:r>
          </a:p>
          <a:p>
            <a:pPr algn="just"/>
            <a:r>
              <a:rPr lang="ru-RU" sz="2000" b="1" dirty="0" smtClean="0"/>
              <a:t>	оказании помощи инвалиду в получении образовательных услуг с целью принятия осознанного решения по выбору уровня, места, формы и условий обучения/образования, мероприятий, обеспечивающих освоение образовательных программ на оптимальном уровне, по подбору и использованию необходимых учебных пособий и технических средств обучения, учебного оборудования с учетом особенностей образовательного потенциала инвалида и степени ограничений способности к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38409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  <a:solidFill>
            <a:srgbClr val="086432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787" y="1196752"/>
            <a:ext cx="8784976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Организации Объединенных Наций «О правах инвалидов»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(подписана РФ в 2008 году, ратифицирована в 2012 году).</a:t>
            </a:r>
          </a:p>
          <a:p>
            <a:pPr marL="342900" indent="-342900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Федеральный закон № 181-ФЗ от 24.11.1995 г.</a:t>
            </a:r>
          </a:p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«О социальной защите инвалидов в Российской Федерации»: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гл.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«Реабилитация и абилитация инвалидов».</a:t>
            </a:r>
          </a:p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ГОСТ Р 53874-2017 «Реабилитация и абилитация инвалидов. Основные виды    </a:t>
            </a:r>
          </a:p>
          <a:p>
            <a:pPr lvl="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реабилитационных и абилитационных услуг»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(утв. и введен в действие Приказом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Федерального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 по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регулированию и метрологии  от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31.10.2017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№ 1618-ст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(введен с 01.01.2019 года взамен ГОСТ Р 53874-2010).</a:t>
            </a:r>
          </a:p>
          <a:p>
            <a:pPr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ГОСТ Р 54738-2011 «Реабилитация инвалидов. Услуги по социальной реабилитации </a:t>
            </a:r>
          </a:p>
          <a:p>
            <a:pPr lvl="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инвалидов»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(утв. и введен в действие Приказом Федерального агентства по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 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регулированию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метрологии  от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13.12.2011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912-ст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(введен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с 01.04.2013 года).</a:t>
            </a:r>
          </a:p>
          <a:p>
            <a:pPr>
              <a:defRPr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ГОСТ Р 53873-2010 «Реабилитация инвалидов. Услуги по профессиональной </a:t>
            </a:r>
          </a:p>
          <a:p>
            <a:pPr lvl="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реабилитации инвалидов»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(утв. и введен в действие Приказом Федерального агентства по   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регулированию и метрологии  от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17.09.2010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253-ст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01.10.2011 года).</a:t>
            </a:r>
          </a:p>
          <a:p>
            <a:pPr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58258-2018. Национальный стандарт Российской Федерации. Реабилитация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инвалидов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реабилитации инвалидов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детей-инвалидов. Общие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положения«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утв. и введен в действие Приказом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30.10.2018 N 876-ст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с 01.07.2019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3. Социально-педагогическая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7648" y="1278267"/>
            <a:ext cx="8208911" cy="19697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 коррекция</a:t>
            </a:r>
            <a:r>
              <a:rPr lang="ru-RU" sz="1600" b="1" dirty="0" smtClean="0"/>
              <a:t>   направлена на </a:t>
            </a:r>
            <a:endParaRPr lang="ru-RU" sz="1600" b="1" dirty="0"/>
          </a:p>
          <a:p>
            <a:pPr algn="just"/>
            <a:r>
              <a:rPr lang="ru-RU" sz="2000" b="1" dirty="0" smtClean="0"/>
              <a:t>	развитие и исправление психических и физических функций инвалида педагогическими методами и средствами. Педагогическая коррекция осуществляется в процессе индивидуальных и групповых занятий с логопедом, с педагогом-дефектологом (</a:t>
            </a:r>
            <a:r>
              <a:rPr lang="ru-RU" sz="2000" b="1" dirty="0" err="1" smtClean="0"/>
              <a:t>тифло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сурдо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олигофренопедагогами</a:t>
            </a:r>
            <a:r>
              <a:rPr lang="ru-RU" sz="2000" b="1" dirty="0" smtClean="0"/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2" y="17099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368" y="3717032"/>
            <a:ext cx="8208911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Коррекционное обучение </a:t>
            </a:r>
            <a:r>
              <a:rPr lang="ru-RU" sz="2200" b="1" dirty="0" smtClean="0"/>
              <a:t> </a:t>
            </a:r>
            <a:r>
              <a:rPr lang="ru-RU" sz="1600" b="1" dirty="0" smtClean="0"/>
              <a:t>включает в себя</a:t>
            </a:r>
          </a:p>
          <a:p>
            <a:pPr algn="just"/>
            <a:r>
              <a:rPr lang="ru-RU" sz="2000" b="1" dirty="0" smtClean="0"/>
              <a:t>	обучение жизненным навыкам, персональной сохранности, социальному общению, социальной независимости, пользованию техническими средствами реабилитации, языку жестов инвалидов с нарушениями слуха и членов их семей, восстановление социального опыта специальными педагогическими методами, учитывающими имеющиеся у инвалида нарушения функций организма и ограничения способности к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12756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3. Социально-педагогическая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7648" y="1278267"/>
            <a:ext cx="8208911" cy="16619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просвещение</a:t>
            </a:r>
            <a:r>
              <a:rPr lang="ru-RU" sz="1600" b="1" dirty="0" smtClean="0"/>
              <a:t>   - </a:t>
            </a:r>
            <a:r>
              <a:rPr lang="ru-RU" sz="2000" b="1" dirty="0" smtClean="0"/>
              <a:t>это</a:t>
            </a:r>
            <a:r>
              <a:rPr lang="ru-RU" sz="1600" b="1" dirty="0" smtClean="0"/>
              <a:t>  </a:t>
            </a:r>
            <a:endParaRPr lang="ru-RU" sz="1600" b="1" dirty="0"/>
          </a:p>
          <a:p>
            <a:pPr algn="just"/>
            <a:r>
              <a:rPr lang="ru-RU" sz="2000" b="1" dirty="0" smtClean="0"/>
              <a:t>	просвещение  инвалидов и членов их семей, специалистов, работающих с инвалидами, в области знаний об инвалидности, методах и средствах реабилитации и интеграции инвалидов в общество.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2" y="17099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368" y="3717032"/>
            <a:ext cx="8208911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Социально-педагогический патронаж</a:t>
            </a:r>
            <a:r>
              <a:rPr lang="ru-RU" sz="2200" b="1" dirty="0" smtClean="0"/>
              <a:t> </a:t>
            </a:r>
            <a:r>
              <a:rPr lang="ru-RU" sz="1600" b="1" dirty="0" smtClean="0"/>
              <a:t>включает в себя</a:t>
            </a:r>
          </a:p>
          <a:p>
            <a:pPr algn="just"/>
            <a:r>
              <a:rPr lang="ru-RU" sz="2000" b="1" dirty="0" smtClean="0"/>
              <a:t>	курирование условий обучения инвалида в семье, возможности помощи членов семье в процессе обучения инвалида, содействие в получении общего и профессионального образования, информирование по вопросам общего и профессионального образования, организацию психолого-педагогического и медико-социального сопровождения процесса обучения, содействие во включении инвалида в общественные организации инвалидов.</a:t>
            </a:r>
          </a:p>
        </p:txBody>
      </p:sp>
    </p:spTree>
    <p:extLst>
      <p:ext uri="{BB962C8B-B14F-4D97-AF65-F5344CB8AC3E}">
        <p14:creationId xmlns:p14="http://schemas.microsoft.com/office/powerpoint/2010/main" val="27055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4. Социокультурная реабилитация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7648" y="1278267"/>
            <a:ext cx="8208911" cy="20928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Социокультурная  реабилитация -</a:t>
            </a:r>
            <a:r>
              <a:rPr lang="ru-RU" sz="2200" b="1" dirty="0" smtClean="0"/>
              <a:t> это</a:t>
            </a:r>
            <a:endParaRPr lang="ru-RU" sz="1600" b="1" dirty="0"/>
          </a:p>
          <a:p>
            <a:pPr algn="just"/>
            <a:r>
              <a:rPr lang="ru-RU" b="1" dirty="0" smtClean="0"/>
              <a:t>комплекс мероприятий, цель которых заключается в помощи инвалиду достигнуть и поддерживать оптимальную степень участия в социальных взаимосвязях, необходимый уровень культурной компетенции, что должно обеспечивать возможность для позитивных изменений в образе жизни и наиболее полную интеграцию в общество за счет расширения рамок его независимости.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2" y="17099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648" y="3573016"/>
            <a:ext cx="8208911" cy="29854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социокультурных услуг:</a:t>
            </a:r>
          </a:p>
          <a:p>
            <a:endParaRPr lang="ru-RU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ru-RU" b="1" dirty="0" smtClean="0"/>
              <a:t>Обучение инвалидов навыкам проведения отдыха, досуга.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Проведение мероприятий (посещение театров, выставок, экскурсий, встреч, праздников и т.п.).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Обеспечение инвалидов и содействие в обеспечении литературой (на разных носителях), пользованию Интернета.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Содействие в обеспечении доступности посещений учреждений культуры (театров, музеев, домов культуры)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Разработка и реализация многопрофильных досуговых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12461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88640"/>
            <a:ext cx="6552727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по социальной реабилитации:  </a:t>
            </a:r>
          </a:p>
          <a:p>
            <a:pPr algn="ctr"/>
            <a:r>
              <a:rPr lang="ru-RU" sz="2000" b="1" dirty="0" smtClean="0"/>
              <a:t>5. Социально-бытовая адаптация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96636"/>
            <a:ext cx="737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7648" y="1278267"/>
            <a:ext cx="8208911" cy="20928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Социально-бытовая адаптация -</a:t>
            </a:r>
            <a:r>
              <a:rPr lang="ru-RU" sz="2200" b="1" dirty="0" smtClean="0"/>
              <a:t> это</a:t>
            </a:r>
            <a:endParaRPr lang="ru-RU" sz="1600" b="1" dirty="0"/>
          </a:p>
          <a:p>
            <a:pPr algn="just"/>
            <a:r>
              <a:rPr lang="ru-RU" b="1" dirty="0" smtClean="0"/>
              <a:t>обучение инвалида самообслуживанию и мероприятия по обустройству жилища инвалида в соответствии с имеющимися ограничениями жизнедеятельности. Социально-бытовая адаптация ориентирована на инвалидов, не владеющих необходимыми  социально-бытовыми навыками и нуждающихся во всесторонней ежедневной поддержки в </a:t>
            </a:r>
            <a:r>
              <a:rPr lang="ru-RU" b="1" dirty="0" err="1" smtClean="0"/>
              <a:t>микросоциальной</a:t>
            </a:r>
            <a:r>
              <a:rPr lang="ru-RU" b="1" dirty="0" smtClean="0"/>
              <a:t> среде и направлена на обучение навыкам личной гигиены, самообслуживания.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2" y="17099"/>
            <a:ext cx="1749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378" y="3645024"/>
            <a:ext cx="8208911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Экспертная диагностика способности к самообслуживанию: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способность действовать пальцами;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способность действовать кистью;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способность тянуть или толкать предмет;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с</a:t>
            </a:r>
            <a:r>
              <a:rPr lang="ru-RU" b="1" dirty="0" smtClean="0"/>
              <a:t>пособность передвигать предметы;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способность действовать обеими руками;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пробы на выполнение действий (пользование столовыми приборами, чашкой, тарелкой, нарезание продуктов, открывание банок и т.п.; причесывание, умывание, надевание обуви, завязывание шнурков, пользование кранами и т.д.)</a:t>
            </a:r>
          </a:p>
        </p:txBody>
      </p:sp>
    </p:spTree>
    <p:extLst>
      <p:ext uri="{BB962C8B-B14F-4D97-AF65-F5344CB8AC3E}">
        <p14:creationId xmlns:p14="http://schemas.microsoft.com/office/powerpoint/2010/main" val="2101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22413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ответственности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ДТиСПН ЯО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/>
              <a:t>в сфере социальной защиты населения</a:t>
            </a:r>
            <a:r>
              <a:rPr lang="ru-RU" sz="2800" b="1" dirty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части исполнения ИПРА (Приказ Минтруда России от 15.10.2015 № 723н)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4104455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Приложение 1, пункт 2.4, 2.7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2708920"/>
            <a:ext cx="4248472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г) орган исполнительной власти субъекта Российской Федерации в сфере социальной защиты населения - </a:t>
            </a:r>
            <a:r>
              <a:rPr lang="ru-RU" u="sng" dirty="0"/>
              <a:t>в части исполнения мероприятий по социальной реабилитации и </a:t>
            </a:r>
            <a:r>
              <a:rPr lang="ru-RU" u="sng" dirty="0" err="1"/>
              <a:t>абилитации</a:t>
            </a:r>
            <a:r>
              <a:rPr lang="ru-RU" dirty="0"/>
              <a:t>, а также в части </a:t>
            </a:r>
            <a:r>
              <a:rPr lang="ru-RU" u="sng" dirty="0"/>
              <a:t>обеспечения техническими средствами реабилитации</a:t>
            </a:r>
            <a:r>
              <a:rPr lang="ru-RU" dirty="0"/>
              <a:t> (далее - ТСР), </a:t>
            </a:r>
            <a:r>
              <a:rPr lang="ru-RU" dirty="0" smtClean="0"/>
              <a:t>за </a:t>
            </a:r>
            <a:r>
              <a:rPr lang="ru-RU" dirty="0"/>
              <a:t>счет средств бюджета субъекта Российской Федерации;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84784"/>
            <a:ext cx="4248471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Приложение 2, пункт 2 и 3, подпункт «г»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988840"/>
            <a:ext cx="4176464" cy="480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2.4. Данные об исполнении мероприятий, возложенных ИПРА инвалида  (ИПРА ребенка-инвалида) на орган исполнительной власти субъекта         Российской Федерации </a:t>
            </a:r>
            <a:r>
              <a:rPr lang="ru-RU" b="1" dirty="0" smtClean="0"/>
              <a:t>в сфере социальной защиты населения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2.7. Данные об исполнении мероприятий, возложенных ИПРА инвалида    (ИПРА ребенка-инвалида) на орган исполнительной власти субъекта Российской Федерации в сфере социальной защиты населения</a:t>
            </a:r>
          </a:p>
          <a:p>
            <a:r>
              <a:rPr lang="ru-RU" dirty="0" smtClean="0"/>
              <a:t> по обеспечению ТСР и услугами по реабилитации, предоставляемыми</a:t>
            </a:r>
          </a:p>
          <a:p>
            <a:r>
              <a:rPr lang="ru-RU" dirty="0" smtClean="0"/>
              <a:t> инвалиду (ребенку-инвалиду) за счет средств бюджета  субъекта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2160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ответственности 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органов местного самоуправления, реабилитационных организаций 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части исполнения ИПРА (Приказ Минтруда России от 15.10.2015 № 723н)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V="1">
            <a:off x="827584" y="3355250"/>
            <a:ext cx="712879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2564904"/>
            <a:ext cx="8712968" cy="415498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Приложение 2, п.2</a:t>
            </a:r>
          </a:p>
          <a:p>
            <a:pPr algn="just"/>
            <a:r>
              <a:rPr lang="ru-RU" sz="2400" dirty="0" smtClean="0"/>
              <a:t>Органы </a:t>
            </a:r>
            <a:r>
              <a:rPr lang="ru-RU" sz="2400" dirty="0"/>
              <a:t>местного самоуправления и организации независимо от их организационно-правовых форм </a:t>
            </a:r>
            <a:r>
              <a:rPr lang="ru-RU" sz="2400" b="1" u="sng" dirty="0"/>
              <a:t>предоставляют информацию </a:t>
            </a:r>
            <a:r>
              <a:rPr lang="ru-RU" sz="2400" dirty="0"/>
              <a:t>об исполнении возложенных на них ИПРА инвалида, ИПРА ребенка-инвалида мероприятий </a:t>
            </a:r>
            <a:r>
              <a:rPr lang="ru-RU" sz="2400" b="1" u="sng" dirty="0"/>
              <a:t>органам исполнительной власти субъекта Российской Федерации</a:t>
            </a:r>
            <a:r>
              <a:rPr lang="ru-RU" sz="2400" dirty="0"/>
              <a:t>, территориальному отделению Фонда социального страхования Российской Федерации (далее - территориальное отделение Фонда), которые формируют сводную информацию об исполнении указанных мероприятий и представляют ее </a:t>
            </a:r>
            <a:r>
              <a:rPr lang="ru-RU" sz="2400" dirty="0" smtClean="0"/>
              <a:t>Учреждению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0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466730"/>
          </a:xfrm>
          <a:solidFill>
            <a:srgbClr val="0070C0"/>
          </a:solidFill>
          <a:ln>
            <a:solidFill>
              <a:schemeClr val="accent3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	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</a:rPr>
              <a:t>Региональная программа  </a:t>
            </a:r>
            <a:r>
              <a:rPr lang="ru-RU" sz="2800" b="1" dirty="0">
                <a:solidFill>
                  <a:schemeClr val="bg1"/>
                </a:solidFill>
              </a:rPr>
              <a:t>«Доступная среда»,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утверждена </a:t>
            </a:r>
            <a:r>
              <a:rPr lang="ru-RU" sz="2800" b="1" dirty="0">
                <a:solidFill>
                  <a:schemeClr val="bg1"/>
                </a:solidFill>
              </a:rPr>
              <a:t>постановлением Правительства Ярославской области </a:t>
            </a:r>
            <a:r>
              <a:rPr lang="ru-RU" sz="2800" b="1" dirty="0">
                <a:solidFill>
                  <a:srgbClr val="FFFF00"/>
                </a:solidFill>
              </a:rPr>
              <a:t>от 28.01.2019 № 25-п                  </a:t>
            </a:r>
            <a:r>
              <a:rPr lang="ru-RU" sz="2800" b="1" dirty="0">
                <a:solidFill>
                  <a:schemeClr val="bg1"/>
                </a:solidFill>
              </a:rPr>
              <a:t>«О региональной программе «Доступная среда» на </a:t>
            </a:r>
            <a:r>
              <a:rPr lang="ru-RU" sz="2800" b="1" dirty="0" smtClean="0">
                <a:solidFill>
                  <a:schemeClr val="bg1"/>
                </a:solidFill>
              </a:rPr>
              <a:t>2019-2021г.г.»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	Государственная программа  </a:t>
            </a:r>
            <a:r>
              <a:rPr lang="ru-RU" sz="2800" b="1" dirty="0">
                <a:solidFill>
                  <a:schemeClr val="bg1"/>
                </a:solidFill>
              </a:rPr>
              <a:t>«Доступная среда в Ярославской области» на 2019 – 2021 годы», </a:t>
            </a:r>
            <a:r>
              <a:rPr lang="ru-RU" sz="2800" b="1" dirty="0" smtClean="0">
                <a:solidFill>
                  <a:schemeClr val="bg1"/>
                </a:solidFill>
              </a:rPr>
              <a:t>утверждена постановлением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Правительства Ярославской области </a:t>
            </a:r>
            <a:r>
              <a:rPr lang="ru-RU" sz="2800" b="1" dirty="0">
                <a:solidFill>
                  <a:srgbClr val="FFFF00"/>
                </a:solidFill>
              </a:rPr>
              <a:t>от 18.03.2019 № </a:t>
            </a:r>
            <a:r>
              <a:rPr lang="ru-RU" sz="2800" b="1" dirty="0" smtClean="0">
                <a:solidFill>
                  <a:srgbClr val="FFFF00"/>
                </a:solidFill>
              </a:rPr>
              <a:t>186-п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«Об утверждении государственной программы Ярославской области </a:t>
            </a:r>
            <a:r>
              <a:rPr lang="ru-RU" sz="2800" b="1" dirty="0" smtClean="0">
                <a:solidFill>
                  <a:schemeClr val="bg1"/>
                </a:solidFill>
              </a:rPr>
              <a:t>;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(в соответствии с постановлением от 24.08.2012 № 819-П «Об утверждении Положения о программно-целевом планировании и контроле в органах исполнительной власти Ярославской области и структурных подразделениях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Правительства области» </a:t>
            </a: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alt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3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3529" y="188640"/>
            <a:ext cx="8640960" cy="6430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1268760"/>
            <a:ext cx="2160240" cy="802600"/>
          </a:xfrm>
          <a:prstGeom prst="flowChartDocumen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Сроки реализации Программы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636912"/>
            <a:ext cx="2160240" cy="1008111"/>
          </a:xfrm>
          <a:prstGeom prst="flowChartDocumen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Ответственный исполнитель Программы   </a:t>
            </a:r>
            <a:r>
              <a:rPr lang="ru-RU" i="1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861048"/>
            <a:ext cx="2160240" cy="2178487"/>
          </a:xfrm>
          <a:prstGeom prst="flowChartDocumen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Соисполнители Программы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636912"/>
            <a:ext cx="6120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/>
              <a:t>департамент труда и социальной поддержки населения Ярославской области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1196752"/>
            <a:ext cx="3240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latin typeface="+mn-lt"/>
              </a:rPr>
              <a:t>2019-2021 годы</a:t>
            </a:r>
            <a:endParaRPr lang="ru-RU" sz="2400" b="1" dirty="0">
              <a:latin typeface="+mn-lt"/>
            </a:endParaRPr>
          </a:p>
        </p:txBody>
      </p:sp>
      <p:sp>
        <p:nvSpPr>
          <p:cNvPr id="5135" name="TextBox 14"/>
          <p:cNvSpPr txBox="1">
            <a:spLocks noChangeArrowheads="1"/>
          </p:cNvSpPr>
          <p:nvPr/>
        </p:nvSpPr>
        <p:spPr bwMode="auto">
          <a:xfrm>
            <a:off x="2771800" y="3717032"/>
            <a:ext cx="61206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b="1" dirty="0" smtClean="0"/>
              <a:t>    </a:t>
            </a:r>
            <a:r>
              <a:rPr lang="ru-RU" sz="2000" b="1" dirty="0" smtClean="0"/>
              <a:t>департамент здравоохранения и фармации</a:t>
            </a:r>
          </a:p>
          <a:p>
            <a:pPr>
              <a:defRPr/>
            </a:pPr>
            <a:r>
              <a:rPr lang="ru-RU" sz="2000" b="1" dirty="0" smtClean="0"/>
              <a:t>      Ярославской области;</a:t>
            </a:r>
          </a:p>
          <a:p>
            <a:pPr>
              <a:defRPr/>
            </a:pPr>
            <a:r>
              <a:rPr lang="ru-RU" sz="2000" b="1" dirty="0" smtClean="0"/>
              <a:t>-    департамент образования Ярославской области,</a:t>
            </a:r>
          </a:p>
          <a:p>
            <a:pPr>
              <a:defRPr/>
            </a:pPr>
            <a:r>
              <a:rPr lang="ru-RU" sz="2000" b="1" dirty="0" smtClean="0"/>
              <a:t>-    департамент государственной службы занятости</a:t>
            </a:r>
          </a:p>
          <a:p>
            <a:pPr>
              <a:defRPr/>
            </a:pPr>
            <a:r>
              <a:rPr lang="ru-RU" sz="2000" b="1" dirty="0" smtClean="0"/>
              <a:t>      населения Ярославской области;</a:t>
            </a:r>
          </a:p>
          <a:p>
            <a:pPr>
              <a:buFontTx/>
              <a:buChar char="-"/>
              <a:defRPr/>
            </a:pPr>
            <a:r>
              <a:rPr lang="ru-RU" sz="2000" b="1" dirty="0" smtClean="0"/>
              <a:t>    департамент по физической культуре, спорту и</a:t>
            </a:r>
          </a:p>
          <a:p>
            <a:pPr>
              <a:defRPr/>
            </a:pPr>
            <a:r>
              <a:rPr lang="ru-RU" sz="2000" b="1" dirty="0" smtClean="0"/>
              <a:t>      молодежной политике Ярославской области;</a:t>
            </a:r>
          </a:p>
          <a:p>
            <a:pPr>
              <a:buFontTx/>
              <a:buChar char="-"/>
              <a:defRPr/>
            </a:pPr>
            <a:r>
              <a:rPr lang="ru-RU" sz="2000" b="1" dirty="0" smtClean="0"/>
              <a:t>    департамент -культуры Ярославской области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864096"/>
          </a:xfrm>
          <a:solidFill>
            <a:srgbClr val="0070C0"/>
          </a:solidFill>
          <a:ln>
            <a:solidFill>
              <a:schemeClr val="accent3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Региональная программа «Доступная среда»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на 2019 – 2021 годы» </a:t>
            </a:r>
            <a:endParaRPr lang="ru-RU" altLang="ru-RU" sz="2800" dirty="0" smtClean="0">
              <a:solidFill>
                <a:schemeClr val="bg1"/>
              </a:solidFill>
            </a:endParaRPr>
          </a:p>
        </p:txBody>
      </p:sp>
      <p:sp>
        <p:nvSpPr>
          <p:cNvPr id="5136" name="Номер слайда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altLang="ru-RU" dirty="0" smtClean="0"/>
          </a:p>
          <a:p>
            <a:endParaRPr lang="en-US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2160240" cy="840819"/>
          </a:xfrm>
          <a:prstGeom prst="flowChartDocumen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Цель Программы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1124744"/>
            <a:ext cx="64807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dirty="0" smtClean="0"/>
              <a:t>повышение уровня обеспеченности инвалидов, в том числе детей-инвалидов, реабилитационными и </a:t>
            </a:r>
            <a:r>
              <a:rPr lang="ru-RU" dirty="0" err="1" smtClean="0"/>
              <a:t>абилитационными</a:t>
            </a:r>
            <a:r>
              <a:rPr lang="ru-RU" dirty="0" smtClean="0"/>
              <a:t> услугами, а также уровня профессионального развития и занятости, включая содействие занятости, инвалидов, в том числе детей-инвалидов, в Ярославской области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864096"/>
          </a:xfrm>
          <a:solidFill>
            <a:srgbClr val="0070C0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Региональная программа «Доступная среда»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на 2019 – 2021 годы» </a:t>
            </a:r>
            <a:endParaRPr lang="ru-RU" alt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5136" name="Номер слайда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altLang="ru-RU" dirty="0" smtClean="0"/>
          </a:p>
          <a:p>
            <a:endParaRPr lang="en-US" alt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708920"/>
            <a:ext cx="2088232" cy="39604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Достижение цели Программы обеспечивается решением следующих задач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2708920"/>
            <a:ext cx="6048672" cy="72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dirty="0" smtClean="0"/>
              <a:t>1. Определение потребности инвалидов, в том числе детей-инвалидов, в реабилитационных и абилитационных услугах в Ярославской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3717032"/>
            <a:ext cx="6048672" cy="7920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2.</a:t>
            </a:r>
            <a:r>
              <a:rPr lang="ru-RU" sz="1600" dirty="0" smtClean="0">
                <a:solidFill>
                  <a:schemeClr val="bg1"/>
                </a:solidFill>
              </a:rPr>
              <a:t> Формирование условий для повышения уровня профессионального развития и занятости инвалидов, в том числе детей-инвалидов, в Ярославской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4653136"/>
            <a:ext cx="6048672" cy="10801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3.</a:t>
            </a:r>
            <a:r>
              <a:rPr lang="ru-RU" sz="1600" dirty="0" smtClean="0"/>
              <a:t> Формирование и поддержание в актуальном состоянии </a:t>
            </a:r>
            <a:r>
              <a:rPr lang="ru-RU" sz="1600" dirty="0" smtClean="0">
                <a:solidFill>
                  <a:schemeClr val="bg1"/>
                </a:solidFill>
              </a:rPr>
              <a:t>нормативной</a:t>
            </a:r>
            <a:r>
              <a:rPr lang="ru-RU" sz="1600" dirty="0" smtClean="0"/>
              <a:t> правовой и методической базы по организации системы комплексной реабилитации и абилитации инвалидов, в том числе детей-инвалидов, в </a:t>
            </a:r>
            <a:r>
              <a:rPr lang="ru-RU" dirty="0" smtClean="0"/>
              <a:t>Ярославской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5949280"/>
            <a:ext cx="6048672" cy="72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4. Формирование условий для развития системы комплексной реабилитации и абилитации инвалидов, в том числе детей-инвалидов, в Ярославской области</a:t>
            </a:r>
            <a:endParaRPr lang="ru-RU" sz="1600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2339752" y="3068960"/>
            <a:ext cx="50405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339752" y="4149080"/>
            <a:ext cx="504056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339752" y="5229200"/>
            <a:ext cx="504056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flipV="1">
            <a:off x="2339752" y="6355039"/>
            <a:ext cx="504056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  <a:solidFill>
            <a:srgbClr val="0070C0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Региональная программа «Доступная среда»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на 2019 – 2021 годы» </a:t>
            </a:r>
            <a:endParaRPr lang="ru-RU" alt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3"/>
            <a:ext cx="864095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Ожидаемые </a:t>
            </a:r>
            <a:r>
              <a:rPr lang="ru-RU" sz="2000" b="1" dirty="0" smtClean="0">
                <a:solidFill>
                  <a:srgbClr val="FF0000"/>
                </a:solidFill>
              </a:rPr>
              <a:t>результаты исполнений целевых показателей </a:t>
            </a:r>
            <a:r>
              <a:rPr lang="ru-RU" sz="2000" dirty="0" smtClean="0"/>
              <a:t>Программы: </a:t>
            </a:r>
          </a:p>
          <a:p>
            <a:pPr>
              <a:defRPr/>
            </a:pPr>
            <a:endParaRPr lang="ru-RU" sz="2200" dirty="0" smtClean="0"/>
          </a:p>
          <a:p>
            <a:pPr>
              <a:buFontTx/>
              <a:buChar char="-"/>
              <a:defRPr/>
            </a:pPr>
            <a:r>
              <a:rPr lang="ru-RU" sz="2200" dirty="0" smtClean="0"/>
              <a:t> Целевой показатель: «Увеличение доли инвалидов, в отношении которых осуществлялись мероприятия по реабилитации и (или) абилитации, в общей численности инвалидов Ярославской области, имеющих такие рекомендации в индивидуальной программе реабилитации или абилитации (взрослые), до </a:t>
            </a:r>
            <a:r>
              <a:rPr lang="ru-RU" sz="2200" b="1" dirty="0" smtClean="0">
                <a:solidFill>
                  <a:srgbClr val="FF0000"/>
                </a:solidFill>
              </a:rPr>
              <a:t>56,5 </a:t>
            </a:r>
            <a:r>
              <a:rPr lang="ru-RU" sz="2200" dirty="0" smtClean="0"/>
              <a:t>процента» в 2019 </a:t>
            </a:r>
            <a:r>
              <a:rPr lang="ru-RU" sz="2200" dirty="0"/>
              <a:t>году (ГП «Доступная среда</a:t>
            </a:r>
            <a:r>
              <a:rPr lang="ru-RU" sz="2200" dirty="0" smtClean="0"/>
              <a:t>» в РФ </a:t>
            </a:r>
            <a:r>
              <a:rPr lang="ru-RU" sz="2200" dirty="0"/>
              <a:t>до </a:t>
            </a:r>
            <a:r>
              <a:rPr lang="ru-RU" sz="2200" b="1" dirty="0">
                <a:solidFill>
                  <a:srgbClr val="FF0000"/>
                </a:solidFill>
              </a:rPr>
              <a:t>71,4% </a:t>
            </a:r>
            <a:r>
              <a:rPr lang="ru-RU" sz="2200" b="1" dirty="0"/>
              <a:t>в 2019 году</a:t>
            </a:r>
            <a:r>
              <a:rPr lang="ru-RU" sz="2200" dirty="0"/>
              <a:t>)</a:t>
            </a:r>
            <a:endParaRPr lang="ru-RU" sz="2200" dirty="0" smtClean="0"/>
          </a:p>
          <a:p>
            <a:pPr>
              <a:buFontTx/>
              <a:buChar char="-"/>
              <a:defRPr/>
            </a:pPr>
            <a:endParaRPr lang="ru-RU" sz="2200" dirty="0" smtClean="0"/>
          </a:p>
          <a:p>
            <a:pPr>
              <a:buFontTx/>
              <a:buChar char="-"/>
              <a:defRPr/>
            </a:pPr>
            <a:r>
              <a:rPr lang="ru-RU" sz="2200" dirty="0" smtClean="0"/>
              <a:t> Целевой показатель: «Увеличение доли инвалидов, в отношении которых осуществлялись мероприятия по реабилитации и (или) абилитации, в общей численности инвалидов Ярославской области, имеющих такие рекомендации в индивидуальной программе реабилитации или абилитации (дети), до </a:t>
            </a:r>
            <a:r>
              <a:rPr lang="ru-RU" sz="2200" b="1" dirty="0" smtClean="0">
                <a:solidFill>
                  <a:srgbClr val="FF0000"/>
                </a:solidFill>
              </a:rPr>
              <a:t>69,3</a:t>
            </a:r>
            <a:r>
              <a:rPr lang="ru-RU" sz="2200" dirty="0" smtClean="0"/>
              <a:t> процента» в 2019 </a:t>
            </a:r>
            <a:r>
              <a:rPr lang="ru-RU" sz="2200" dirty="0"/>
              <a:t>году </a:t>
            </a:r>
            <a:r>
              <a:rPr lang="ru-RU" sz="2200" dirty="0" smtClean="0"/>
              <a:t>(</a:t>
            </a:r>
            <a:r>
              <a:rPr lang="ru-RU" sz="2200" dirty="0"/>
              <a:t>ГП «Доступная среда</a:t>
            </a:r>
            <a:r>
              <a:rPr lang="ru-RU" sz="2200" dirty="0" smtClean="0"/>
              <a:t>» в РФ </a:t>
            </a:r>
            <a:r>
              <a:rPr lang="ru-RU" sz="2200" dirty="0"/>
              <a:t>до </a:t>
            </a:r>
            <a:r>
              <a:rPr lang="ru-RU" sz="2200" b="1" dirty="0">
                <a:solidFill>
                  <a:srgbClr val="FF0000"/>
                </a:solidFill>
              </a:rPr>
              <a:t>72,8% </a:t>
            </a:r>
            <a:r>
              <a:rPr lang="ru-RU" sz="2200" b="1" dirty="0"/>
              <a:t>в 2019 году</a:t>
            </a:r>
            <a:r>
              <a:rPr lang="ru-RU" sz="2200" dirty="0" smtClean="0"/>
              <a:t>)</a:t>
            </a:r>
          </a:p>
          <a:p>
            <a:pPr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662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  <a:solidFill>
            <a:srgbClr val="086432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787" y="1196752"/>
            <a:ext cx="87849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ГОСТ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58259-2018. Национальный стандарт Российской Федерации. Реабилитация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инвалидов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Оценка эффективности системы реабилитации инвалидов и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детей-инвалидов«  (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и введен в действие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агентства по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техническому регулированию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метрологии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30.10.2018 № 877-ст)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с    </a:t>
            </a:r>
          </a:p>
          <a:p>
            <a:pPr lvl="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01.07.2019 года).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ГОСТ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57888-2017.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Российской Федерации. Реабилитация    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инвалидов.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реабилитационных услуг (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и введен в действие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Приказом Федерального агентства по техническому регулированию и метрологии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31.10.2017 № 1621-ст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введения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54734-2011.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Российской Федерации. Реабилитация    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инвалидов.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Учетно-отчетная документация учреждений реабилитации инвалидов.</a:t>
            </a:r>
          </a:p>
          <a:p>
            <a:pPr lvl="0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(утв. и введен в действие Приказом Федерального агентства по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регулированию и метрологии от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13.12.2011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907-ст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введения с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01.04.2013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57960-2017. Национальный стандарт Российской Федерации. Реабилитация </a:t>
            </a:r>
            <a:endParaRPr lang="ru-RU" alt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инвалидов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Оценка результатов реабилитационных услуг. Основные положения"</a:t>
            </a:r>
          </a:p>
          <a:p>
            <a:pPr lvl="0"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и введен в действие Приказом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агентства по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  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регулированию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метрологии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17.11.2017 N 1778-ст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введения с 01.01.2019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  <a:solidFill>
            <a:srgbClr val="0070C0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Региональная программа «Доступная среда»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на 2019 – 2021 годы» </a:t>
            </a:r>
            <a:endParaRPr lang="ru-RU" alt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3"/>
            <a:ext cx="864095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1" dirty="0" smtClean="0"/>
              <a:t> </a:t>
            </a:r>
            <a:r>
              <a:rPr lang="ru-RU" sz="2000" b="1" dirty="0" smtClean="0"/>
              <a:t>Доля показателей рассчитывается  в соответствии с методикой, утвержденной  приказом </a:t>
            </a:r>
            <a:r>
              <a:rPr lang="ru-RU" sz="2000" b="1" dirty="0"/>
              <a:t>Минтруда России от 10.05.2017 № 420 «Об утверждении методик расчета показателей государственной программы Российской Федерации "Доступная среда» на 2011 - 2020 годы</a:t>
            </a:r>
            <a:r>
              <a:rPr lang="ru-RU" sz="2000" b="1" dirty="0" smtClean="0"/>
              <a:t>»</a:t>
            </a:r>
          </a:p>
          <a:p>
            <a:pPr>
              <a:defRPr/>
            </a:pPr>
            <a:r>
              <a:rPr lang="ru-RU" sz="1600" b="1" i="1" dirty="0" smtClean="0">
                <a:solidFill>
                  <a:srgbClr val="FF0000"/>
                </a:solidFill>
              </a:rPr>
              <a:t>ПРИМЕР:</a:t>
            </a:r>
            <a:endParaRPr lang="ru-RU" sz="16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/>
              <a:t>Показатель «Доля </a:t>
            </a:r>
            <a:r>
              <a:rPr lang="ru-RU" dirty="0"/>
              <a:t>инвалидов, в отношении которых осуществлялись мероприятия по реабилитации и (или) абилитации в общей численности инвалидов, имеющих такие рекомендации в индивидуальной программе реабилитации или абилитации (взрослые</a:t>
            </a:r>
            <a:r>
              <a:rPr lang="ru-RU" dirty="0" smtClean="0"/>
              <a:t>)» </a:t>
            </a:r>
            <a:r>
              <a:rPr lang="ru-RU" dirty="0"/>
              <a:t>рассчитывается на основании сведений, представляемых по форме федерального статистического наблюдения </a:t>
            </a:r>
            <a:r>
              <a:rPr lang="ru-RU" dirty="0" smtClean="0"/>
              <a:t>№ 7-собес «Сведения </a:t>
            </a:r>
            <a:r>
              <a:rPr lang="ru-RU" dirty="0"/>
              <a:t>о медико-социальной экспертизе лиц в возрасте 18 лет и </a:t>
            </a:r>
            <a:r>
              <a:rPr lang="ru-RU" dirty="0" smtClean="0"/>
              <a:t>старше», </a:t>
            </a:r>
            <a:r>
              <a:rPr lang="ru-RU" dirty="0"/>
              <a:t>утвержденной приказом Росстата от 6 октября 2015 г. </a:t>
            </a:r>
            <a:r>
              <a:rPr lang="ru-RU" dirty="0" smtClean="0"/>
              <a:t>№ </a:t>
            </a:r>
            <a:r>
              <a:rPr lang="ru-RU" dirty="0"/>
              <a:t>460 </a:t>
            </a:r>
            <a:r>
              <a:rPr lang="ru-RU" dirty="0" smtClean="0"/>
              <a:t>, </a:t>
            </a:r>
            <a:r>
              <a:rPr lang="ru-RU" dirty="0"/>
              <a:t>по </a:t>
            </a:r>
            <a:r>
              <a:rPr lang="ru-RU" dirty="0" smtClean="0"/>
              <a:t>формуле: </a:t>
            </a:r>
            <a:r>
              <a:rPr lang="ru-RU" b="1" dirty="0" smtClean="0"/>
              <a:t>P </a:t>
            </a:r>
            <a:r>
              <a:rPr lang="ru-RU" b="1" dirty="0"/>
              <a:t>= C / T * 100%,</a:t>
            </a:r>
          </a:p>
          <a:p>
            <a:r>
              <a:rPr lang="ru-RU" dirty="0"/>
              <a:t> </a:t>
            </a:r>
            <a:r>
              <a:rPr lang="ru-RU" dirty="0" smtClean="0"/>
              <a:t>где</a:t>
            </a:r>
            <a:r>
              <a:rPr lang="ru-RU" dirty="0"/>
              <a:t>:</a:t>
            </a:r>
          </a:p>
          <a:p>
            <a:r>
              <a:rPr lang="ru-RU" b="1" dirty="0" smtClean="0"/>
              <a:t>C</a:t>
            </a:r>
            <a:r>
              <a:rPr lang="ru-RU" dirty="0" smtClean="0"/>
              <a:t> </a:t>
            </a:r>
            <a:r>
              <a:rPr lang="ru-RU" dirty="0"/>
              <a:t>- численность инвалидов, </a:t>
            </a:r>
            <a:r>
              <a:rPr lang="ru-RU" b="1" u="sng" dirty="0"/>
              <a:t>получивших заключения </a:t>
            </a:r>
            <a:r>
              <a:rPr lang="ru-RU" dirty="0"/>
              <a:t>о выполнении мероприятий, предусмотренных их индивидуальными программами реабилитации или абилитации инвалида (взрослые);</a:t>
            </a:r>
          </a:p>
          <a:p>
            <a:r>
              <a:rPr lang="ru-RU" b="1" dirty="0"/>
              <a:t>T </a:t>
            </a:r>
            <a:r>
              <a:rPr lang="ru-RU" dirty="0"/>
              <a:t>- численность инвалидов, </a:t>
            </a:r>
            <a:r>
              <a:rPr lang="ru-RU" b="1" u="sng" dirty="0"/>
              <a:t>имеющих рекомендации </a:t>
            </a:r>
            <a:r>
              <a:rPr lang="ru-RU" dirty="0"/>
              <a:t>по реабилитационным и (или) </a:t>
            </a:r>
            <a:r>
              <a:rPr lang="ru-RU" dirty="0" err="1"/>
              <a:t>абилитационным</a:t>
            </a:r>
            <a:r>
              <a:rPr lang="ru-RU" dirty="0"/>
              <a:t> мероприятиям в индивидуальных программах реабилитации или абилитации инвалида (взрослые</a:t>
            </a:r>
            <a:r>
              <a:rPr lang="ru-RU" dirty="0" smtClean="0"/>
              <a:t>)</a:t>
            </a: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6849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  <a:solidFill>
            <a:srgbClr val="0070C0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Региональная программа «Доступная среда»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на 2019 – 2021 годы» </a:t>
            </a:r>
            <a:endParaRPr lang="ru-RU" alt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3"/>
            <a:ext cx="864095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Ожидаемые </a:t>
            </a:r>
            <a:r>
              <a:rPr lang="ru-RU" sz="2000" b="1" dirty="0" smtClean="0">
                <a:solidFill>
                  <a:srgbClr val="FF0000"/>
                </a:solidFill>
              </a:rPr>
              <a:t>результаты исполнений целевых показателей </a:t>
            </a:r>
            <a:r>
              <a:rPr lang="ru-RU" sz="2000" dirty="0" smtClean="0"/>
              <a:t>Программы: </a:t>
            </a:r>
          </a:p>
          <a:p>
            <a:pPr>
              <a:defRPr/>
            </a:pPr>
            <a:endParaRPr lang="ru-RU" sz="2200" dirty="0" smtClean="0"/>
          </a:p>
          <a:p>
            <a:pPr>
              <a:buFontTx/>
              <a:buChar char="-"/>
              <a:defRPr/>
            </a:pPr>
            <a:r>
              <a:rPr lang="ru-RU" sz="2000" dirty="0"/>
              <a:t> </a:t>
            </a:r>
            <a:r>
              <a:rPr lang="ru-RU" sz="2000" dirty="0" smtClean="0"/>
              <a:t>доля </a:t>
            </a:r>
            <a:r>
              <a:rPr lang="ru-RU" sz="2000" dirty="0"/>
              <a:t>специалистов Ярославской области, обеспечивающих оказание реабилитационных и абилитационных мероприятий инвалидам, в том числе детям-инвалидам, </a:t>
            </a:r>
            <a:r>
              <a:rPr lang="ru-RU" sz="2000" b="1" dirty="0"/>
              <a:t>прошедших в текущем году обучение</a:t>
            </a:r>
            <a:r>
              <a:rPr lang="ru-RU" sz="2000" dirty="0"/>
              <a:t>, в том числе по программам повышения квалификации, профессиональной переподготовки специалистов, в общей численности таких специалистов Ярославской </a:t>
            </a:r>
            <a:r>
              <a:rPr lang="ru-RU" sz="2000" dirty="0" smtClean="0"/>
              <a:t>области </a:t>
            </a:r>
          </a:p>
          <a:p>
            <a:pPr>
              <a:buFontTx/>
              <a:buChar char="-"/>
              <a:defRPr/>
            </a:pPr>
            <a:r>
              <a:rPr lang="ru-RU" sz="2000" dirty="0" smtClean="0"/>
              <a:t>в 2019 году -30%, </a:t>
            </a:r>
          </a:p>
          <a:p>
            <a:pPr>
              <a:buFontTx/>
              <a:buChar char="-"/>
              <a:defRPr/>
            </a:pPr>
            <a:r>
              <a:rPr lang="ru-RU" sz="2000" dirty="0" smtClean="0"/>
              <a:t>в 2020 году- 63%, </a:t>
            </a:r>
          </a:p>
          <a:p>
            <a:pPr>
              <a:buFontTx/>
              <a:buChar char="-"/>
              <a:defRPr/>
            </a:pPr>
            <a:r>
              <a:rPr lang="ru-RU" sz="2000" dirty="0" smtClean="0"/>
              <a:t>в 2021 году -100%</a:t>
            </a:r>
          </a:p>
          <a:p>
            <a:pPr>
              <a:buFontTx/>
              <a:buChar char="-"/>
              <a:defRPr/>
            </a:pPr>
            <a:endParaRPr lang="ru-RU" sz="2000" dirty="0" smtClean="0"/>
          </a:p>
          <a:p>
            <a:pPr>
              <a:buFontTx/>
              <a:buChar char="-"/>
              <a:defRPr/>
            </a:pPr>
            <a:r>
              <a:rPr lang="ru-RU" sz="2000" b="1" dirty="0"/>
              <a:t>Мероприятие 4.5. </a:t>
            </a:r>
            <a:r>
              <a:rPr lang="ru-RU" sz="2000" dirty="0"/>
              <a:t>«Организация обучения, в том числе курсов повышения квалификации, профессиональной переподготовки для специалистов, обеспечивающих оказание реабилитационных и (или) абилитационных мероприятий, в соответствующей сфере деятельности (количество специалистов, прошедших обучение (количество человек</a:t>
            </a:r>
            <a:r>
              <a:rPr lang="ru-RU" sz="2000" dirty="0" smtClean="0"/>
              <a:t>))»</a:t>
            </a:r>
          </a:p>
        </p:txBody>
      </p:sp>
    </p:spTree>
    <p:extLst>
      <p:ext uri="{BB962C8B-B14F-4D97-AF65-F5344CB8AC3E}">
        <p14:creationId xmlns:p14="http://schemas.microsoft.com/office/powerpoint/2010/main" val="35015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  <a:solidFill>
            <a:srgbClr val="0070C0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Региональная программа «Доступная среда»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на 2019 – 2021 годы» </a:t>
            </a:r>
            <a:endParaRPr lang="ru-RU" alt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3"/>
            <a:ext cx="864095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/>
              <a:t> В рамках исполнения  </a:t>
            </a:r>
            <a:r>
              <a:rPr lang="ru-RU" sz="1600" b="1" dirty="0"/>
              <a:t>Мероприятие 4.5. </a:t>
            </a:r>
            <a:r>
              <a:rPr lang="ru-RU" sz="1600" dirty="0"/>
              <a:t>«Организация обучения, в том числе курсов повышения квалификации, профессиональной переподготовки для специалистов, обеспечивающих оказание реабилитационных и (или) абилитационных мероприятий, в соответствующей сфере деятельности (количество специалистов, прошедших обучение (количество человек</a:t>
            </a:r>
            <a:r>
              <a:rPr lang="ru-RU" sz="1600" dirty="0" smtClean="0"/>
              <a:t>))» </a:t>
            </a:r>
            <a:r>
              <a:rPr lang="ru-RU" sz="1600" dirty="0"/>
              <a:t> </a:t>
            </a:r>
            <a:r>
              <a:rPr lang="ru-RU" sz="1600" dirty="0" smtClean="0"/>
              <a:t>в проект региональной программы «Доступная среда» на 2019-2021 годы ОИВ ЯО предоставили предложения по обучению специалистов (в рамках полномочий):</a:t>
            </a:r>
          </a:p>
          <a:p>
            <a:pPr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79848"/>
              </p:ext>
            </p:extLst>
          </p:nvPr>
        </p:nvGraphicFramePr>
        <p:xfrm>
          <a:off x="251519" y="2852935"/>
          <a:ext cx="8640960" cy="397542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76266"/>
                <a:gridCol w="1944214"/>
                <a:gridCol w="2160240"/>
                <a:gridCol w="2160240"/>
              </a:tblGrid>
              <a:tr h="9361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отрасли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специалистов, планируемых пройти обучение 2019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специалистов, планируемых пройти обучение 2020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специалистов, планируемых пройти обучение 2021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253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здравоохранение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</a:t>
                      </a:r>
                      <a:endParaRPr lang="ru-RU" sz="1800" dirty="0"/>
                    </a:p>
                  </a:txBody>
                  <a:tcPr/>
                </a:tc>
              </a:tr>
              <a:tr h="3632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образование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</a:t>
                      </a:r>
                      <a:endParaRPr lang="ru-RU" sz="1800" dirty="0"/>
                    </a:p>
                  </a:txBody>
                  <a:tcPr/>
                </a:tc>
              </a:tr>
              <a:tr h="32253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занятость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</a:t>
                      </a:r>
                      <a:endParaRPr lang="ru-RU" sz="1800" dirty="0"/>
                    </a:p>
                  </a:txBody>
                  <a:tcPr/>
                </a:tc>
              </a:tr>
              <a:tr h="322531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социальная защита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физкультура</a:t>
                      </a:r>
                      <a:r>
                        <a:rPr lang="ru-RU" sz="1800" baseline="0" dirty="0" smtClean="0"/>
                        <a:t> и спорт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</a:t>
                      </a:r>
                      <a:endParaRPr lang="ru-RU" sz="1800" dirty="0"/>
                    </a:p>
                  </a:txBody>
                  <a:tcPr/>
                </a:tc>
              </a:tr>
              <a:tr h="47895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культура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</a:t>
                      </a:r>
                      <a:endParaRPr lang="ru-RU" sz="1800" dirty="0"/>
                    </a:p>
                  </a:txBody>
                  <a:tcPr/>
                </a:tc>
              </a:tr>
              <a:tr h="47895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>
                    <a:solidFill>
                      <a:schemeClr val="tx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230</a:t>
                      </a:r>
                      <a:endParaRPr lang="ru-RU" sz="1800" b="1" dirty="0"/>
                    </a:p>
                  </a:txBody>
                  <a:tcPr>
                    <a:solidFill>
                      <a:schemeClr val="tx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257</a:t>
                      </a:r>
                      <a:endParaRPr lang="ru-RU" sz="1800" b="1" dirty="0"/>
                    </a:p>
                  </a:txBody>
                  <a:tcPr>
                    <a:solidFill>
                      <a:schemeClr val="tx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268</a:t>
                      </a:r>
                      <a:endParaRPr lang="ru-RU" sz="1800" b="1" dirty="0"/>
                    </a:p>
                  </a:txBody>
                  <a:tcPr>
                    <a:solidFill>
                      <a:schemeClr val="tx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9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  <a:solidFill>
            <a:srgbClr val="0070C0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Региональная программа «Доступная среда»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на 2019 – 2021 годы» </a:t>
            </a:r>
            <a:endParaRPr lang="ru-RU" alt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64095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Ожидаемые </a:t>
            </a:r>
            <a:r>
              <a:rPr lang="ru-RU" sz="2000" b="1" dirty="0" smtClean="0">
                <a:solidFill>
                  <a:srgbClr val="FF0000"/>
                </a:solidFill>
              </a:rPr>
              <a:t>результаты исполнений целевых показателей </a:t>
            </a:r>
            <a:r>
              <a:rPr lang="ru-RU" sz="2000" dirty="0" smtClean="0"/>
              <a:t>Программы: </a:t>
            </a:r>
          </a:p>
          <a:p>
            <a:pPr>
              <a:buFontTx/>
              <a:buChar char="-"/>
              <a:defRPr/>
            </a:pPr>
            <a:r>
              <a:rPr lang="ru-RU" sz="2200" dirty="0" smtClean="0"/>
              <a:t> </a:t>
            </a:r>
            <a:r>
              <a:rPr lang="ru-RU" sz="2000" dirty="0" smtClean="0"/>
              <a:t>доля </a:t>
            </a:r>
            <a:r>
              <a:rPr lang="ru-RU" sz="2000" dirty="0"/>
              <a:t>инвалидов (их законных или уполномоченных представителей), </a:t>
            </a:r>
            <a:r>
              <a:rPr lang="ru-RU" sz="2000" b="1" dirty="0"/>
              <a:t>удовлетворенных качеством предоставления </a:t>
            </a:r>
            <a:r>
              <a:rPr lang="ru-RU" sz="2000" dirty="0"/>
              <a:t>реабилитационных и (или) абилитационных мероприятий, в общей численности опрошенных инвалидов (их законных или уполномоченных представителей), получивших реабилитационные и (или) абилитационные </a:t>
            </a:r>
            <a:r>
              <a:rPr lang="ru-RU" sz="2000" dirty="0" smtClean="0"/>
              <a:t>мероприятия</a:t>
            </a:r>
          </a:p>
          <a:p>
            <a:pPr>
              <a:buFontTx/>
              <a:buChar char="-"/>
              <a:defRPr/>
            </a:pPr>
            <a:r>
              <a:rPr lang="ru-RU" sz="2000" dirty="0"/>
              <a:t> </a:t>
            </a:r>
            <a:r>
              <a:rPr lang="ru-RU" sz="2000" b="1" dirty="0" smtClean="0"/>
              <a:t>в 2019 году – 60,5%; </a:t>
            </a:r>
            <a:r>
              <a:rPr lang="ru-RU" sz="2000" dirty="0" smtClean="0"/>
              <a:t>в 2020 году – 61%;  в 2021 году – 62%</a:t>
            </a:r>
          </a:p>
          <a:p>
            <a:pPr>
              <a:buFontTx/>
              <a:buChar char="-"/>
              <a:defRPr/>
            </a:pPr>
            <a:endParaRPr lang="ru-RU" sz="2000" dirty="0" smtClean="0"/>
          </a:p>
          <a:p>
            <a:pPr>
              <a:buFontTx/>
              <a:buChar char="-"/>
              <a:defRPr/>
            </a:pPr>
            <a:r>
              <a:rPr lang="ru-RU" sz="2000" dirty="0" smtClean="0"/>
              <a:t> </a:t>
            </a:r>
            <a:r>
              <a:rPr lang="ru-RU" sz="2000" dirty="0"/>
              <a:t>доля инвалидов (их законных или уполномоченных представителей), положительно оценивающих </a:t>
            </a:r>
            <a:r>
              <a:rPr lang="ru-RU" sz="2000" b="1" dirty="0"/>
              <a:t>уровень доступности </a:t>
            </a:r>
            <a:r>
              <a:rPr lang="ru-RU" sz="2000" dirty="0"/>
              <a:t>реабилитационных и абилитационных услуг, в общей численности опрошенных инвалидов (их законных или уполномоченных представителей), получивших реабилитационные и абилитационные </a:t>
            </a:r>
            <a:r>
              <a:rPr lang="ru-RU" sz="2000" dirty="0" smtClean="0"/>
              <a:t>услуги</a:t>
            </a:r>
          </a:p>
          <a:p>
            <a:pPr>
              <a:buFontTx/>
              <a:buChar char="-"/>
              <a:defRPr/>
            </a:pPr>
            <a:r>
              <a:rPr lang="ru-RU" sz="2000" dirty="0"/>
              <a:t> </a:t>
            </a:r>
            <a:r>
              <a:rPr lang="ru-RU" sz="2000" b="1" dirty="0" smtClean="0"/>
              <a:t>в 2019 году -59%, </a:t>
            </a:r>
            <a:r>
              <a:rPr lang="ru-RU" sz="2000" dirty="0" smtClean="0"/>
              <a:t>в 2020 году – 59,5%, в 2021 году -60%</a:t>
            </a:r>
          </a:p>
          <a:p>
            <a:pPr>
              <a:buFontTx/>
              <a:buChar char="-"/>
              <a:defRPr/>
            </a:pPr>
            <a:endParaRPr lang="ru-RU" sz="2000" dirty="0" smtClean="0"/>
          </a:p>
          <a:p>
            <a:pPr>
              <a:buFontTx/>
              <a:buChar char="-"/>
              <a:defRPr/>
            </a:pPr>
            <a:r>
              <a:rPr lang="ru-RU" sz="2000" b="1" dirty="0" smtClean="0"/>
              <a:t> Мероприятие </a:t>
            </a:r>
            <a:r>
              <a:rPr lang="ru-RU" sz="2000" b="1" dirty="0"/>
              <a:t>1.1</a:t>
            </a:r>
            <a:r>
              <a:rPr lang="ru-RU" sz="2000" dirty="0"/>
              <a:t> «</a:t>
            </a:r>
            <a:r>
              <a:rPr lang="ru-RU" sz="2000" b="1" u="sng" dirty="0"/>
              <a:t>Проведение анкетирования инвалидов </a:t>
            </a:r>
            <a:r>
              <a:rPr lang="ru-RU" sz="2000" dirty="0"/>
              <a:t>(их законных или уполномоченных представителей) по вопросам оказания реабилитационных и абилитационных мероприятий» </a:t>
            </a:r>
            <a:r>
              <a:rPr lang="ru-RU" sz="2000" b="1" dirty="0" smtClean="0">
                <a:solidFill>
                  <a:srgbClr val="FF0000"/>
                </a:solidFill>
              </a:rPr>
              <a:t>(ежеквартально)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6606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459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136903" cy="60486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970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0"/>
            <a:ext cx="8964488" cy="678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051"/>
            <a:ext cx="8928992" cy="668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  <a:solidFill>
            <a:srgbClr val="086432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787" y="1196752"/>
            <a:ext cx="878497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ГОСТ Р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56100-2014.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Российской Федерации. Реабилитация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инвалидов.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информационного обеспечения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реабилитационных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учреждений"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(утв. и введен в действие Приказом Федерального агентства по техническому   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регулированию и метрологии от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09.09.2014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1036-ст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введения с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 Приказ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15.10.2015 № 723н «Об утверждении формы и 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Порядка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органами исполнительной власти субъектов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Российской  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информации об исполнении возложенных на них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индивидуальной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реабилитации или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 и 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индивидуальной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реабилитации или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ребенка-инвалида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   федеральные государственные  учреждения медико-</a:t>
            </a: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социальной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>
              <a:defRPr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27.09.2017 № 701 «Об утверждении примерного</a:t>
            </a: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порядка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межведомственного взаимодействия организаций,  </a:t>
            </a: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предоставляющих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реабилитационные услуги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…».</a:t>
            </a:r>
          </a:p>
          <a:p>
            <a:pPr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29.09.2017 № 705 «Об утверждении примерной</a:t>
            </a: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взаимодействия организаций,  предоставляющих</a:t>
            </a: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реабилитационные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услуги…»</a:t>
            </a:r>
          </a:p>
          <a:p>
            <a:pPr>
              <a:defRPr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  <a:solidFill>
            <a:srgbClr val="086432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996" y="1052736"/>
            <a:ext cx="8568953" cy="6332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  Приказ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30.06.2017 № 545 «Об утверждении методики </a:t>
            </a:r>
          </a:p>
          <a:p>
            <a:pPr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оценки региональной системы реабилитации и абилитации инвалидов, </a:t>
            </a:r>
          </a:p>
          <a:p>
            <a:pPr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том числе детей-инвалидов».</a:t>
            </a:r>
          </a:p>
          <a:p>
            <a:pPr indent="-342900">
              <a:defRPr/>
            </a:pP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defRPr/>
            </a:pP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  Распоряжение Правительства РФ от 30.12.2005 № 2347-р «О федеральном</a:t>
            </a:r>
          </a:p>
          <a:p>
            <a:pPr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перечне реабилитационных мероприятий, технических средств               </a:t>
            </a:r>
          </a:p>
          <a:p>
            <a:pPr>
              <a:defRPr/>
            </a:pP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реабилитации  и услуг, предоставляемых инвалиду».</a:t>
            </a:r>
          </a:p>
          <a:p>
            <a:pPr>
              <a:defRPr/>
            </a:pPr>
            <a:endParaRPr lang="ru-RU" sz="15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 Приказ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26.12. 2017  № 875 «Об утверждении методики </a:t>
            </a:r>
          </a:p>
          <a:p>
            <a:pPr marL="342900" indent="-342900"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разработки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реализации региональной программы по формированию системы комплексной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инвалидов, в том числе детей-инвалидов (типовая программа субъекта Российской Федерации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  <a:p>
            <a:pPr marL="342900" indent="-342900">
              <a:defRPr/>
            </a:pPr>
            <a:endParaRPr lang="ru-RU" sz="15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18.11.2013  №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681н «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профессионального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стандарта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 по реабилитационной работе в социальной сфере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реализации рекомендаций, содержащихся в Заключительных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замечаниях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правам инвалидов по первоначальному докладу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</a:p>
          <a:p>
            <a:pPr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Федерации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ходе выполнения Конвенции о правах инвалидов  от 28 .12. 2018  №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11011п-  </a:t>
            </a:r>
          </a:p>
          <a:p>
            <a:pPr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П12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Заместителем Председателя правительства РФ Т.А. Голиковой</a:t>
            </a:r>
            <a:endParaRPr lang="ru-RU" sz="15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Постановление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</a:t>
            </a:r>
            <a:r>
              <a:rPr lang="en-US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29.03. 2019   № 363 «Об     </a:t>
            </a:r>
          </a:p>
          <a:p>
            <a:pPr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Российской Федерации «Доступная среда» </a:t>
            </a:r>
          </a:p>
          <a:p>
            <a:pPr>
              <a:defRPr/>
            </a:pP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 – 2025 годы» </a:t>
            </a:r>
            <a:r>
              <a:rPr lang="ru-RU" sz="1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5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9"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8640960" cy="778098"/>
          </a:xfrm>
          <a:solidFill>
            <a:srgbClr val="086432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Нормативно-правовая база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268761"/>
            <a:ext cx="88569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29.03. 2019  </a:t>
            </a: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№ 363 «Об утверждении государственной программы Российской</a:t>
            </a: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Федерации «Доступная среда»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1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 «Социальный кодекс Ярославской области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 19.12.2008 № 65-з. </a:t>
            </a:r>
          </a:p>
          <a:p>
            <a:pPr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2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Ярославской области от 28.01.2019 № 25-п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региональной программе «Доступная среда» на 2019 - 2021 годы».</a:t>
            </a:r>
          </a:p>
          <a:p>
            <a:pPr marL="342900" indent="-342900">
              <a:buAutoNum type="arabicPeriod" startAt="22"/>
              <a:defRPr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 Постановление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Ярославской области от 18.03.2019 № 186-п</a:t>
            </a:r>
          </a:p>
          <a:p>
            <a:pPr marL="342900" indent="-34290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государственной программы Ярославской области </a:t>
            </a:r>
          </a:p>
          <a:p>
            <a:pPr marL="342900" indent="-34290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 в Ярославской области» на 2019 – 2021 годы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инвалидов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877" y="1124744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Реабилитация </a:t>
            </a:r>
            <a:r>
              <a:rPr lang="ru-RU" dirty="0" smtClean="0"/>
              <a:t>- </a:t>
            </a:r>
            <a:r>
              <a:rPr lang="ru-RU" i="1" u="sng" dirty="0"/>
              <a:t>система и процесс </a:t>
            </a:r>
            <a:r>
              <a:rPr lang="ru-RU" dirty="0"/>
              <a:t>полного или частичного восстановления способностей инвалидов к бытовой, общественной, профессиональной и иной деятельности. </a:t>
            </a:r>
            <a:endParaRPr lang="ru-RU" dirty="0" smtClean="0"/>
          </a:p>
          <a:p>
            <a:r>
              <a:rPr lang="ru-RU" sz="2400" b="1" dirty="0" smtClean="0"/>
              <a:t>Абилитация</a:t>
            </a:r>
            <a:r>
              <a:rPr lang="ru-RU" dirty="0" smtClean="0"/>
              <a:t> - </a:t>
            </a:r>
            <a:r>
              <a:rPr lang="ru-RU" i="1" u="sng" dirty="0"/>
              <a:t>система и процесс </a:t>
            </a:r>
            <a:r>
              <a:rPr lang="ru-RU" dirty="0"/>
              <a:t>формирования отсутствовавших у инвалидов способностей к бытовой, общественной, профессиональной и иной деятельности</a:t>
            </a:r>
            <a:r>
              <a:rPr lang="ru-RU" dirty="0" smtClean="0"/>
              <a:t>.</a:t>
            </a:r>
          </a:p>
          <a:p>
            <a:r>
              <a:rPr lang="ru-RU" sz="2400" b="1" dirty="0" smtClean="0"/>
              <a:t>Инвалид </a:t>
            </a:r>
            <a:r>
              <a:rPr lang="ru-RU" sz="2400" dirty="0" smtClean="0"/>
              <a:t>- </a:t>
            </a:r>
            <a:r>
              <a:rPr lang="ru-RU" dirty="0" smtClean="0"/>
              <a:t>лицо с нарушением здоровья со стойким расстройством функций организма, обусловленным заболеваниями, последствиями травм и дефектами, приводящими к ограничению жизнедеятельности и вызывающими необходимость соцзащиты инвалида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6360" y="4941168"/>
            <a:ext cx="8640960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Реабилитация </a:t>
            </a:r>
            <a:r>
              <a:rPr lang="ru-RU" dirty="0" smtClean="0"/>
              <a:t>(от лат. </a:t>
            </a:r>
            <a:r>
              <a:rPr lang="en-US" dirty="0" smtClean="0"/>
              <a:t>re-</a:t>
            </a:r>
            <a:r>
              <a:rPr lang="ru-RU" dirty="0" smtClean="0"/>
              <a:t>возобновление, </a:t>
            </a:r>
            <a:r>
              <a:rPr lang="en-US" dirty="0" err="1" smtClean="0"/>
              <a:t>habilitas</a:t>
            </a:r>
            <a:r>
              <a:rPr lang="en-US" dirty="0" smtClean="0"/>
              <a:t> – </a:t>
            </a:r>
            <a:r>
              <a:rPr lang="ru-RU" dirty="0" smtClean="0"/>
              <a:t>способность</a:t>
            </a:r>
            <a:r>
              <a:rPr lang="ru-RU" dirty="0"/>
              <a:t>,</a:t>
            </a:r>
            <a:r>
              <a:rPr lang="ru-RU" dirty="0" smtClean="0"/>
              <a:t> пригодность, т.е. восстановление утраченных способностей). </a:t>
            </a:r>
          </a:p>
          <a:p>
            <a:pPr algn="ctr"/>
            <a:r>
              <a:rPr lang="ru-RU" u="sng" dirty="0" smtClean="0"/>
              <a:t>Академик  Д. С. Саркисов </a:t>
            </a:r>
            <a:r>
              <a:rPr lang="ru-RU" dirty="0" smtClean="0"/>
              <a:t>заключил, что способность к воспроизводящей функции сохраняется до 10 месяцев.  </a:t>
            </a:r>
          </a:p>
          <a:p>
            <a:pPr algn="ctr"/>
            <a:r>
              <a:rPr lang="ru-RU" u="sng" dirty="0" smtClean="0"/>
              <a:t>М. М. Кабанов</a:t>
            </a:r>
            <a:r>
              <a:rPr lang="ru-RU" dirty="0" smtClean="0"/>
              <a:t> : «лечить можно и животных, а реабилитировать – только человека, т.к. одна из основ реабилитации – апелляция к его разуму»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1"/>
            <a:ext cx="22176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3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Абилитация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инвалидов (ст.9 181-ФЗ)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340768"/>
            <a:ext cx="61926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Абилитация</a:t>
            </a:r>
            <a:r>
              <a:rPr lang="ru-RU" dirty="0" smtClean="0"/>
              <a:t> актуальна и необходима в случае </a:t>
            </a:r>
            <a:r>
              <a:rPr lang="ru-RU" u="sng" dirty="0" smtClean="0"/>
              <a:t>возникновения патологии в раннем детстве</a:t>
            </a:r>
            <a:r>
              <a:rPr lang="ru-RU" dirty="0" smtClean="0"/>
              <a:t>, когда у детей еще не развиты речевые и познавательные способности, мелкая моторика, навыки самообслуживания и жизни в социуме.</a:t>
            </a:r>
          </a:p>
          <a:p>
            <a:r>
              <a:rPr lang="ru-RU" b="1" dirty="0" err="1" smtClean="0"/>
              <a:t>Абилитация</a:t>
            </a:r>
            <a:r>
              <a:rPr lang="ru-RU" b="1" dirty="0" smtClean="0"/>
              <a:t> </a:t>
            </a:r>
            <a:r>
              <a:rPr lang="ru-RU" dirty="0" smtClean="0"/>
              <a:t>направлена на развитие тех функций и способностей, которые в норме появляются без специальных усилий окружающих, а у ребенка – инвалида могут быть сформированы только в результате направленной работы.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293096"/>
            <a:ext cx="8640960" cy="14773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Реабилитационные и </a:t>
            </a:r>
            <a:r>
              <a:rPr lang="ru-RU" b="1" dirty="0" err="1" smtClean="0"/>
              <a:t>абилитационные</a:t>
            </a:r>
            <a:r>
              <a:rPr lang="ru-RU" b="1" dirty="0" smtClean="0"/>
              <a:t> услуги </a:t>
            </a:r>
            <a:r>
              <a:rPr lang="ru-RU" dirty="0" smtClean="0"/>
              <a:t>предоставляются комплексно, специалистами разных профессий и на разных уровнях:</a:t>
            </a:r>
          </a:p>
          <a:p>
            <a:pPr algn="ctr"/>
            <a:r>
              <a:rPr lang="ru-RU" dirty="0" smtClean="0"/>
              <a:t>в соответствии с ИПРА</a:t>
            </a:r>
          </a:p>
          <a:p>
            <a:pPr algn="ctr"/>
            <a:endParaRPr lang="ru-RU" dirty="0"/>
          </a:p>
          <a:p>
            <a:pPr algn="just"/>
            <a:r>
              <a:rPr lang="ru-RU" dirty="0" smtClean="0"/>
              <a:t> – внутриведомственном                                                          - межведомственном</a:t>
            </a:r>
            <a:r>
              <a:rPr lang="ru-RU" b="1" dirty="0" smtClean="0"/>
              <a:t> </a:t>
            </a:r>
            <a:endParaRPr lang="ru-RU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1"/>
            <a:ext cx="22176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469188" y="4869160"/>
            <a:ext cx="5906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00192" y="486916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4687</TotalTime>
  <Words>3900</Words>
  <Application>Microsoft Office PowerPoint</Application>
  <PresentationFormat>Экран (4:3)</PresentationFormat>
  <Paragraphs>463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Нормативно-правовая база</vt:lpstr>
      <vt:lpstr>Нормативно-правовая база</vt:lpstr>
      <vt:lpstr>Нормативно-правовая база</vt:lpstr>
      <vt:lpstr>Нормативно-правовая база</vt:lpstr>
      <vt:lpstr>Нормативно-правовая база</vt:lpstr>
      <vt:lpstr>Реабилитация инвалидов </vt:lpstr>
      <vt:lpstr>Абилитация инвалидов (ст.9 181-ФЗ)</vt:lpstr>
      <vt:lpstr>Реабилитация инвалидов.  Система реабилитации инвалидов и абилитации детей-инвалидов (ГОСТ Р 58258-2018) введен с 01.07.2019</vt:lpstr>
      <vt:lpstr>Реабилитация инвалидов.  Система реабилитации инвалидов и абилитации детей-инвалидов (ГОСТ Р 58258-2018) введен с 01.07.2019</vt:lpstr>
      <vt:lpstr>Реабилитация инвалидов.  Система реабилитации инвалидов и абилитации детей-инвалидов (ГОСТ Р 58258-2018) введен с 01.07.2019</vt:lpstr>
      <vt:lpstr>Реабилитация инвалидов.  Система реабилитации инвалидов и абилитации детей-инвалидов (ГОСТ Р 58258-2018) введен с 01.07.2019</vt:lpstr>
      <vt:lpstr>  Участники межведомственного взаимодействия при реализации ИПРА  </vt:lpstr>
      <vt:lpstr>   Участники региональной системы реабилитации и абилитации инвалидов, в том числе детей-инвалидов, в Ярославской области   </vt:lpstr>
      <vt:lpstr>Реабилитация инвалидов.  Система реабилитации инвалидов и абилитации детей-инвалидов (ГОСТ Р 58258-2018) введен с 01.07.2019</vt:lpstr>
      <vt:lpstr>Презентация PowerPoint</vt:lpstr>
      <vt:lpstr>Презентация PowerPoint</vt:lpstr>
      <vt:lpstr>Презентация PowerPoint</vt:lpstr>
      <vt:lpstr>Реабилитация инвалидов.  Услуги по социальной реабилитации (ГОСТ Р 54738-2011)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Зона ответственности ДТиСПН ЯО в сфере социальной защиты населения в части исполнения ИПРА (Приказ Минтруда России от 15.10.2015 № 723н)  </vt:lpstr>
      <vt:lpstr> Зона ответственности органов местного самоуправления, реабилитационных организаций  в части исполнения ИПРА (Приказ Минтруда России от 15.10.2015 № 723н) </vt:lpstr>
      <vt:lpstr>    Региональная программа  «Доступная среда», утверждена постановлением Правительства Ярославской области от 28.01.2019 № 25-п                  «О региональной программе «Доступная среда» на 2019-2021г.г.»   Государственная программа  «Доступная среда в Ярославской области» на 2019 – 2021 годы», утверждена постановлением Правительства Ярославской области от 18.03.2019 № 186-п    «Об утверждении государственной программы Ярославской области ; (в соответствии с постановлением от 24.08.2012 № 819-П «Об утверждении Положения о программно-целевом планировании и контроле в органах исполнительной власти Ярославской области и структурных подразделениях Правительства области»   </vt:lpstr>
      <vt:lpstr>Региональная программа «Доступная среда»  на 2019 – 2021 годы» </vt:lpstr>
      <vt:lpstr>Региональная программа «Доступная среда»   на 2019 – 2021 годы» </vt:lpstr>
      <vt:lpstr>Региональная программа «Доступная среда»   на 2019 – 2021 годы» </vt:lpstr>
      <vt:lpstr>Региональная программа «Доступная среда»   на 2019 – 2021 годы» </vt:lpstr>
      <vt:lpstr>Региональная программа «Доступная среда»   на 2019 – 2021 годы» </vt:lpstr>
      <vt:lpstr>Региональная программа «Доступная среда»   на 2019 – 2021 годы» </vt:lpstr>
      <vt:lpstr>Региональная программа «Доступная среда»   на 2019 – 2021 годы»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Биочино Надежда Львовна</dc:creator>
  <cp:lastModifiedBy>ЛеонтьеваИЮ</cp:lastModifiedBy>
  <cp:revision>344</cp:revision>
  <dcterms:created xsi:type="dcterms:W3CDTF">2018-11-21T07:19:27Z</dcterms:created>
  <dcterms:modified xsi:type="dcterms:W3CDTF">2019-12-18T10:21:15Z</dcterms:modified>
</cp:coreProperties>
</file>